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4" r:id="rId1"/>
    <p:sldMasterId id="2147483802" r:id="rId2"/>
    <p:sldMasterId id="2147483804" r:id="rId3"/>
    <p:sldMasterId id="2147483806" r:id="rId4"/>
  </p:sldMasterIdLst>
  <p:notesMasterIdLst>
    <p:notesMasterId r:id="rId24"/>
  </p:notesMasterIdLst>
  <p:handoutMasterIdLst>
    <p:handoutMasterId r:id="rId25"/>
  </p:handoutMasterIdLst>
  <p:sldIdLst>
    <p:sldId id="264" r:id="rId5"/>
    <p:sldId id="268" r:id="rId6"/>
    <p:sldId id="270" r:id="rId7"/>
    <p:sldId id="267" r:id="rId8"/>
    <p:sldId id="286" r:id="rId9"/>
    <p:sldId id="275" r:id="rId10"/>
    <p:sldId id="263" r:id="rId11"/>
    <p:sldId id="287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65" r:id="rId22"/>
    <p:sldId id="262" r:id="rId23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brar Ahmed" initials="IA" lastIdx="1" clrIdx="0">
    <p:extLst>
      <p:ext uri="{19B8F6BF-5375-455C-9EA6-DF929625EA0E}">
        <p15:presenceInfo xmlns:p15="http://schemas.microsoft.com/office/powerpoint/2012/main" userId="S::ibrar.ahmed@percona.onmicrosoft.com::593f4504-fe89-4e71-b2de-540543d0d09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782F"/>
    <a:srgbClr val="F10026"/>
    <a:srgbClr val="00607F"/>
    <a:srgbClr val="D331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43"/>
    <p:restoredTop sz="94669"/>
  </p:normalViewPr>
  <p:slideViewPr>
    <p:cSldViewPr snapToGrid="0" snapToObjects="1">
      <p:cViewPr varScale="1">
        <p:scale>
          <a:sx n="112" d="100"/>
          <a:sy n="112" d="100"/>
        </p:scale>
        <p:origin x="20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69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97509-69B2-1F49-908E-4A26319086A6}" type="doc">
      <dgm:prSet loTypeId="urn:microsoft.com/office/officeart/2005/8/layout/vList2" loCatId="" qsTypeId="urn:microsoft.com/office/officeart/2005/8/quickstyle/simple4" qsCatId="simple" csTypeId="urn:microsoft.com/office/officeart/2005/8/colors/accent5_2" csCatId="accent5" phldr="1"/>
      <dgm:spPr/>
    </dgm:pt>
    <dgm:pt modelId="{A85E2D5A-31D8-3848-A2B1-9B4295FD2BF7}">
      <dgm:prSet/>
      <dgm:spPr/>
      <dgm:t>
        <a:bodyPr/>
        <a:lstStyle/>
        <a:p>
          <a:pPr rtl="0"/>
          <a:r>
            <a:rPr lang="en-US" b="0" i="0" dirty="0"/>
            <a:t>Solutions for your success with MySQL and MongoDB</a:t>
          </a:r>
          <a:endParaRPr lang="en-US" dirty="0"/>
        </a:p>
      </dgm:t>
    </dgm:pt>
    <dgm:pt modelId="{4DED99A1-FF44-9647-B804-785A63F87AAF}" type="parTrans" cxnId="{4B172087-EB8B-A648-AAC3-82B98B087E6F}">
      <dgm:prSet/>
      <dgm:spPr/>
      <dgm:t>
        <a:bodyPr/>
        <a:lstStyle/>
        <a:p>
          <a:endParaRPr lang="en-US"/>
        </a:p>
      </dgm:t>
    </dgm:pt>
    <dgm:pt modelId="{6BCA29FC-C63E-7F44-BDFB-42D984C178FD}" type="sibTrans" cxnId="{4B172087-EB8B-A648-AAC3-82B98B087E6F}">
      <dgm:prSet/>
      <dgm:spPr/>
      <dgm:t>
        <a:bodyPr/>
        <a:lstStyle/>
        <a:p>
          <a:endParaRPr lang="en-US"/>
        </a:p>
      </dgm:t>
    </dgm:pt>
    <dgm:pt modelId="{4FE9C55B-B910-304C-8D4B-A6A786E0CB2D}">
      <dgm:prSet/>
      <dgm:spPr/>
      <dgm:t>
        <a:bodyPr/>
        <a:lstStyle/>
        <a:p>
          <a:pPr rtl="0"/>
          <a:r>
            <a:rPr lang="en-US" b="0" i="0" dirty="0"/>
            <a:t>Support, Managed Services, Software</a:t>
          </a:r>
          <a:endParaRPr lang="en-US" dirty="0"/>
        </a:p>
      </dgm:t>
    </dgm:pt>
    <dgm:pt modelId="{612502F4-376B-F24E-97B0-5BD15591CBA2}" type="parTrans" cxnId="{626C7990-EE44-BD4A-A453-E2F40F54DF54}">
      <dgm:prSet/>
      <dgm:spPr/>
      <dgm:t>
        <a:bodyPr/>
        <a:lstStyle/>
        <a:p>
          <a:endParaRPr lang="en-US"/>
        </a:p>
      </dgm:t>
    </dgm:pt>
    <dgm:pt modelId="{B96D0456-C9F1-3140-9584-74ABDEAB2A58}" type="sibTrans" cxnId="{626C7990-EE44-BD4A-A453-E2F40F54DF54}">
      <dgm:prSet/>
      <dgm:spPr/>
      <dgm:t>
        <a:bodyPr/>
        <a:lstStyle/>
        <a:p>
          <a:endParaRPr lang="en-US"/>
        </a:p>
      </dgm:t>
    </dgm:pt>
    <dgm:pt modelId="{4CF39635-EFE0-E047-860A-B51468BAAE10}">
      <dgm:prSet/>
      <dgm:spPr/>
      <dgm:t>
        <a:bodyPr/>
        <a:lstStyle/>
        <a:p>
          <a:pPr rtl="0"/>
          <a:r>
            <a:rPr lang="en-US" b="0" i="0" dirty="0"/>
            <a:t>Our Software is 100% Open Source</a:t>
          </a:r>
          <a:endParaRPr lang="en-US" dirty="0"/>
        </a:p>
      </dgm:t>
    </dgm:pt>
    <dgm:pt modelId="{9F34FE2C-76F9-394E-88CB-DFEFEF5EFAB8}" type="parTrans" cxnId="{036DB0E7-F712-3D4F-82BF-DB893B07E56D}">
      <dgm:prSet/>
      <dgm:spPr/>
      <dgm:t>
        <a:bodyPr/>
        <a:lstStyle/>
        <a:p>
          <a:endParaRPr lang="en-US"/>
        </a:p>
      </dgm:t>
    </dgm:pt>
    <dgm:pt modelId="{390DA283-CEF0-2E4E-AC80-32E3A685D5CB}" type="sibTrans" cxnId="{036DB0E7-F712-3D4F-82BF-DB893B07E56D}">
      <dgm:prSet/>
      <dgm:spPr/>
      <dgm:t>
        <a:bodyPr/>
        <a:lstStyle/>
        <a:p>
          <a:endParaRPr lang="en-US"/>
        </a:p>
      </dgm:t>
    </dgm:pt>
    <dgm:pt modelId="{B38FE8C0-63AB-F346-8BA4-6A5439ACA803}">
      <dgm:prSet/>
      <dgm:spPr/>
      <dgm:t>
        <a:bodyPr/>
        <a:lstStyle/>
        <a:p>
          <a:pPr rtl="0"/>
          <a:r>
            <a:rPr lang="en-US" b="0" i="0" dirty="0"/>
            <a:t>Support Broad Ecosystem – MySQL, MariaDB, Amazon RDS</a:t>
          </a:r>
          <a:endParaRPr lang="en-US" dirty="0"/>
        </a:p>
      </dgm:t>
    </dgm:pt>
    <dgm:pt modelId="{9DA48390-ECD9-444E-85F5-9389D200B5CC}" type="parTrans" cxnId="{8FE26912-B8DA-C54F-A1F8-B6897D0BFE41}">
      <dgm:prSet/>
      <dgm:spPr/>
      <dgm:t>
        <a:bodyPr/>
        <a:lstStyle/>
        <a:p>
          <a:endParaRPr lang="en-US"/>
        </a:p>
      </dgm:t>
    </dgm:pt>
    <dgm:pt modelId="{E26884DF-3869-494B-8B4E-661124A5550E}" type="sibTrans" cxnId="{8FE26912-B8DA-C54F-A1F8-B6897D0BFE41}">
      <dgm:prSet/>
      <dgm:spPr/>
      <dgm:t>
        <a:bodyPr/>
        <a:lstStyle/>
        <a:p>
          <a:endParaRPr lang="en-US"/>
        </a:p>
      </dgm:t>
    </dgm:pt>
    <dgm:pt modelId="{D463CF54-D40D-5E4D-86AC-568EF1F3DDEE}">
      <dgm:prSet/>
      <dgm:spPr/>
      <dgm:t>
        <a:bodyPr/>
        <a:lstStyle/>
        <a:p>
          <a:pPr rtl="0"/>
          <a:r>
            <a:rPr lang="en-US" b="0" i="0" dirty="0"/>
            <a:t>In Business for 10 years</a:t>
          </a:r>
          <a:endParaRPr lang="en-US" dirty="0"/>
        </a:p>
      </dgm:t>
    </dgm:pt>
    <dgm:pt modelId="{3F9E5219-7BEA-8F40-B505-74E1CB616EC1}" type="parTrans" cxnId="{66207CE3-B07E-404F-A755-10E883F4F99E}">
      <dgm:prSet/>
      <dgm:spPr/>
      <dgm:t>
        <a:bodyPr/>
        <a:lstStyle/>
        <a:p>
          <a:endParaRPr lang="en-US"/>
        </a:p>
      </dgm:t>
    </dgm:pt>
    <dgm:pt modelId="{33625B44-5A73-8C4D-B7E3-0CF934C8B389}" type="sibTrans" cxnId="{66207CE3-B07E-404F-A755-10E883F4F99E}">
      <dgm:prSet/>
      <dgm:spPr/>
      <dgm:t>
        <a:bodyPr/>
        <a:lstStyle/>
        <a:p>
          <a:endParaRPr lang="en-US"/>
        </a:p>
      </dgm:t>
    </dgm:pt>
    <dgm:pt modelId="{47BAD13A-BADA-E346-9AB7-3C89C1B6E46C}">
      <dgm:prSet/>
      <dgm:spPr/>
      <dgm:t>
        <a:bodyPr/>
        <a:lstStyle/>
        <a:p>
          <a:pPr rtl="0"/>
          <a:r>
            <a:rPr lang="en-US" b="0" i="0" dirty="0"/>
            <a:t>More than 3000 customers, including top Internet companies and enterprises</a:t>
          </a:r>
          <a:endParaRPr lang="en-US" dirty="0"/>
        </a:p>
      </dgm:t>
    </dgm:pt>
    <dgm:pt modelId="{B6A08043-162F-424B-8787-51DD6C0D8CBA}" type="parTrans" cxnId="{73C6E650-319A-8943-AA49-24BC30D8C0C6}">
      <dgm:prSet/>
      <dgm:spPr/>
      <dgm:t>
        <a:bodyPr/>
        <a:lstStyle/>
        <a:p>
          <a:endParaRPr lang="en-US"/>
        </a:p>
      </dgm:t>
    </dgm:pt>
    <dgm:pt modelId="{E6D97268-B39B-114F-B919-9D7AAD226D5E}" type="sibTrans" cxnId="{73C6E650-319A-8943-AA49-24BC30D8C0C6}">
      <dgm:prSet/>
      <dgm:spPr/>
      <dgm:t>
        <a:bodyPr/>
        <a:lstStyle/>
        <a:p>
          <a:endParaRPr lang="en-US"/>
        </a:p>
      </dgm:t>
    </dgm:pt>
    <dgm:pt modelId="{5BB79201-F48A-8240-9021-330846E53FBC}" type="pres">
      <dgm:prSet presAssocID="{D0F97509-69B2-1F49-908E-4A26319086A6}" presName="linear" presStyleCnt="0">
        <dgm:presLayoutVars>
          <dgm:animLvl val="lvl"/>
          <dgm:resizeHandles val="exact"/>
        </dgm:presLayoutVars>
      </dgm:prSet>
      <dgm:spPr/>
    </dgm:pt>
    <dgm:pt modelId="{47AFB707-A6F1-C34F-BEDF-E5A2C08B23B9}" type="pres">
      <dgm:prSet presAssocID="{A85E2D5A-31D8-3848-A2B1-9B4295FD2BF7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ECE44F9-18BE-3F4F-8BB5-7A5708C06ED4}" type="pres">
      <dgm:prSet presAssocID="{6BCA29FC-C63E-7F44-BDFB-42D984C178FD}" presName="spacer" presStyleCnt="0"/>
      <dgm:spPr/>
    </dgm:pt>
    <dgm:pt modelId="{385A5E12-9488-0B4C-A7A2-63D991D9C63C}" type="pres">
      <dgm:prSet presAssocID="{4FE9C55B-B910-304C-8D4B-A6A786E0CB2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017C057-0EB3-E348-8A00-508C66534494}" type="pres">
      <dgm:prSet presAssocID="{B96D0456-C9F1-3140-9584-74ABDEAB2A58}" presName="spacer" presStyleCnt="0"/>
      <dgm:spPr/>
    </dgm:pt>
    <dgm:pt modelId="{8D7D409E-73BD-494A-A506-EA925905A3E9}" type="pres">
      <dgm:prSet presAssocID="{4CF39635-EFE0-E047-860A-B51468BAAE1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8ACEAC7-366B-C743-A1E1-A2DFE8E70474}" type="pres">
      <dgm:prSet presAssocID="{390DA283-CEF0-2E4E-AC80-32E3A685D5CB}" presName="spacer" presStyleCnt="0"/>
      <dgm:spPr/>
    </dgm:pt>
    <dgm:pt modelId="{57F6ED9B-58B0-704D-98A2-D14737A50AC7}" type="pres">
      <dgm:prSet presAssocID="{B38FE8C0-63AB-F346-8BA4-6A5439ACA803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E1265FD-87F4-0C4E-A580-86E580556A01}" type="pres">
      <dgm:prSet presAssocID="{E26884DF-3869-494B-8B4E-661124A5550E}" presName="spacer" presStyleCnt="0"/>
      <dgm:spPr/>
    </dgm:pt>
    <dgm:pt modelId="{2ACC4A1E-C254-3441-B274-1B216BABCAA9}" type="pres">
      <dgm:prSet presAssocID="{D463CF54-D40D-5E4D-86AC-568EF1F3DDE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69AC7ABD-9857-6045-8169-DA87CF6FA422}" type="pres">
      <dgm:prSet presAssocID="{33625B44-5A73-8C4D-B7E3-0CF934C8B389}" presName="spacer" presStyleCnt="0"/>
      <dgm:spPr/>
    </dgm:pt>
    <dgm:pt modelId="{B3F4A5C7-75F4-174A-AEF8-9C5ABDD87EA7}" type="pres">
      <dgm:prSet presAssocID="{47BAD13A-BADA-E346-9AB7-3C89C1B6E46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8FE26912-B8DA-C54F-A1F8-B6897D0BFE41}" srcId="{D0F97509-69B2-1F49-908E-4A26319086A6}" destId="{B38FE8C0-63AB-F346-8BA4-6A5439ACA803}" srcOrd="3" destOrd="0" parTransId="{9DA48390-ECD9-444E-85F5-9389D200B5CC}" sibTransId="{E26884DF-3869-494B-8B4E-661124A5550E}"/>
    <dgm:cxn modelId="{94849F12-654F-BA48-9F07-6A93E40C616C}" type="presOf" srcId="{B38FE8C0-63AB-F346-8BA4-6A5439ACA803}" destId="{57F6ED9B-58B0-704D-98A2-D14737A50AC7}" srcOrd="0" destOrd="0" presId="urn:microsoft.com/office/officeart/2005/8/layout/vList2"/>
    <dgm:cxn modelId="{3C89E643-4D6B-9740-857C-2914FAACEE56}" type="presOf" srcId="{A85E2D5A-31D8-3848-A2B1-9B4295FD2BF7}" destId="{47AFB707-A6F1-C34F-BEDF-E5A2C08B23B9}" srcOrd="0" destOrd="0" presId="urn:microsoft.com/office/officeart/2005/8/layout/vList2"/>
    <dgm:cxn modelId="{73C6E650-319A-8943-AA49-24BC30D8C0C6}" srcId="{D0F97509-69B2-1F49-908E-4A26319086A6}" destId="{47BAD13A-BADA-E346-9AB7-3C89C1B6E46C}" srcOrd="5" destOrd="0" parTransId="{B6A08043-162F-424B-8787-51DD6C0D8CBA}" sibTransId="{E6D97268-B39B-114F-B919-9D7AAD226D5E}"/>
    <dgm:cxn modelId="{B4FE8767-B643-5848-BC83-35ECB40C95BF}" type="presOf" srcId="{D463CF54-D40D-5E4D-86AC-568EF1F3DDEE}" destId="{2ACC4A1E-C254-3441-B274-1B216BABCAA9}" srcOrd="0" destOrd="0" presId="urn:microsoft.com/office/officeart/2005/8/layout/vList2"/>
    <dgm:cxn modelId="{DD0C847C-CDCA-C148-8EE1-BF7DA070BCF1}" type="presOf" srcId="{D0F97509-69B2-1F49-908E-4A26319086A6}" destId="{5BB79201-F48A-8240-9021-330846E53FBC}" srcOrd="0" destOrd="0" presId="urn:microsoft.com/office/officeart/2005/8/layout/vList2"/>
    <dgm:cxn modelId="{4B172087-EB8B-A648-AAC3-82B98B087E6F}" srcId="{D0F97509-69B2-1F49-908E-4A26319086A6}" destId="{A85E2D5A-31D8-3848-A2B1-9B4295FD2BF7}" srcOrd="0" destOrd="0" parTransId="{4DED99A1-FF44-9647-B804-785A63F87AAF}" sibTransId="{6BCA29FC-C63E-7F44-BDFB-42D984C178FD}"/>
    <dgm:cxn modelId="{626C7990-EE44-BD4A-A453-E2F40F54DF54}" srcId="{D0F97509-69B2-1F49-908E-4A26319086A6}" destId="{4FE9C55B-B910-304C-8D4B-A6A786E0CB2D}" srcOrd="1" destOrd="0" parTransId="{612502F4-376B-F24E-97B0-5BD15591CBA2}" sibTransId="{B96D0456-C9F1-3140-9584-74ABDEAB2A58}"/>
    <dgm:cxn modelId="{AE1D6994-EF09-E04C-BA33-4C529FB917E9}" type="presOf" srcId="{4CF39635-EFE0-E047-860A-B51468BAAE10}" destId="{8D7D409E-73BD-494A-A506-EA925905A3E9}" srcOrd="0" destOrd="0" presId="urn:microsoft.com/office/officeart/2005/8/layout/vList2"/>
    <dgm:cxn modelId="{6230C3D6-3C50-BD4A-A1E8-8ECCEBAB940E}" type="presOf" srcId="{4FE9C55B-B910-304C-8D4B-A6A786E0CB2D}" destId="{385A5E12-9488-0B4C-A7A2-63D991D9C63C}" srcOrd="0" destOrd="0" presId="urn:microsoft.com/office/officeart/2005/8/layout/vList2"/>
    <dgm:cxn modelId="{66207CE3-B07E-404F-A755-10E883F4F99E}" srcId="{D0F97509-69B2-1F49-908E-4A26319086A6}" destId="{D463CF54-D40D-5E4D-86AC-568EF1F3DDEE}" srcOrd="4" destOrd="0" parTransId="{3F9E5219-7BEA-8F40-B505-74E1CB616EC1}" sibTransId="{33625B44-5A73-8C4D-B7E3-0CF934C8B389}"/>
    <dgm:cxn modelId="{036DB0E7-F712-3D4F-82BF-DB893B07E56D}" srcId="{D0F97509-69B2-1F49-908E-4A26319086A6}" destId="{4CF39635-EFE0-E047-860A-B51468BAAE10}" srcOrd="2" destOrd="0" parTransId="{9F34FE2C-76F9-394E-88CB-DFEFEF5EFAB8}" sibTransId="{390DA283-CEF0-2E4E-AC80-32E3A685D5CB}"/>
    <dgm:cxn modelId="{418B81EC-D748-114B-BD57-82069CC7375D}" type="presOf" srcId="{47BAD13A-BADA-E346-9AB7-3C89C1B6E46C}" destId="{B3F4A5C7-75F4-174A-AEF8-9C5ABDD87EA7}" srcOrd="0" destOrd="0" presId="urn:microsoft.com/office/officeart/2005/8/layout/vList2"/>
    <dgm:cxn modelId="{D2F4D2EF-8CCB-8746-B6C4-82742B8B4141}" type="presParOf" srcId="{5BB79201-F48A-8240-9021-330846E53FBC}" destId="{47AFB707-A6F1-C34F-BEDF-E5A2C08B23B9}" srcOrd="0" destOrd="0" presId="urn:microsoft.com/office/officeart/2005/8/layout/vList2"/>
    <dgm:cxn modelId="{6C325E59-F3DC-F747-BD1B-6E85F57F497D}" type="presParOf" srcId="{5BB79201-F48A-8240-9021-330846E53FBC}" destId="{7ECE44F9-18BE-3F4F-8BB5-7A5708C06ED4}" srcOrd="1" destOrd="0" presId="urn:microsoft.com/office/officeart/2005/8/layout/vList2"/>
    <dgm:cxn modelId="{20E6E1BF-5830-6B4E-BD00-43DAE05E828C}" type="presParOf" srcId="{5BB79201-F48A-8240-9021-330846E53FBC}" destId="{385A5E12-9488-0B4C-A7A2-63D991D9C63C}" srcOrd="2" destOrd="0" presId="urn:microsoft.com/office/officeart/2005/8/layout/vList2"/>
    <dgm:cxn modelId="{AF75C69E-9EB5-794F-8728-2DAB44D0A5DF}" type="presParOf" srcId="{5BB79201-F48A-8240-9021-330846E53FBC}" destId="{4017C057-0EB3-E348-8A00-508C66534494}" srcOrd="3" destOrd="0" presId="urn:microsoft.com/office/officeart/2005/8/layout/vList2"/>
    <dgm:cxn modelId="{E1FC5094-FBAE-EA41-91E4-BEE45DDF2424}" type="presParOf" srcId="{5BB79201-F48A-8240-9021-330846E53FBC}" destId="{8D7D409E-73BD-494A-A506-EA925905A3E9}" srcOrd="4" destOrd="0" presId="urn:microsoft.com/office/officeart/2005/8/layout/vList2"/>
    <dgm:cxn modelId="{00E35DDC-C646-B142-B7A6-10A6EB1B60E0}" type="presParOf" srcId="{5BB79201-F48A-8240-9021-330846E53FBC}" destId="{68ACEAC7-366B-C743-A1E1-A2DFE8E70474}" srcOrd="5" destOrd="0" presId="urn:microsoft.com/office/officeart/2005/8/layout/vList2"/>
    <dgm:cxn modelId="{ECD91307-899E-DE4A-BC72-9D43E4BC5523}" type="presParOf" srcId="{5BB79201-F48A-8240-9021-330846E53FBC}" destId="{57F6ED9B-58B0-704D-98A2-D14737A50AC7}" srcOrd="6" destOrd="0" presId="urn:microsoft.com/office/officeart/2005/8/layout/vList2"/>
    <dgm:cxn modelId="{EDD08DF1-B726-D746-AA8A-72B5F94EA2BA}" type="presParOf" srcId="{5BB79201-F48A-8240-9021-330846E53FBC}" destId="{3E1265FD-87F4-0C4E-A580-86E580556A01}" srcOrd="7" destOrd="0" presId="urn:microsoft.com/office/officeart/2005/8/layout/vList2"/>
    <dgm:cxn modelId="{CF354F46-6B99-C140-BC65-8053061350DD}" type="presParOf" srcId="{5BB79201-F48A-8240-9021-330846E53FBC}" destId="{2ACC4A1E-C254-3441-B274-1B216BABCAA9}" srcOrd="8" destOrd="0" presId="urn:microsoft.com/office/officeart/2005/8/layout/vList2"/>
    <dgm:cxn modelId="{5C327F97-BE5B-AD43-9E25-7E27754E1F11}" type="presParOf" srcId="{5BB79201-F48A-8240-9021-330846E53FBC}" destId="{69AC7ABD-9857-6045-8169-DA87CF6FA422}" srcOrd="9" destOrd="0" presId="urn:microsoft.com/office/officeart/2005/8/layout/vList2"/>
    <dgm:cxn modelId="{C5429FAD-550A-7143-9C69-7D90B065FA33}" type="presParOf" srcId="{5BB79201-F48A-8240-9021-330846E53FBC}" destId="{B3F4A5C7-75F4-174A-AEF8-9C5ABDD87EA7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FB707-A6F1-C34F-BEDF-E5A2C08B23B9}">
      <dsp:nvSpPr>
        <dsp:cNvPr id="0" name=""/>
        <dsp:cNvSpPr/>
      </dsp:nvSpPr>
      <dsp:spPr>
        <a:xfrm>
          <a:off x="0" y="29752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Solutions for your success with MySQL and MongoDB</a:t>
          </a:r>
          <a:endParaRPr lang="en-US" sz="2700" kern="1200" dirty="0"/>
        </a:p>
      </dsp:txBody>
      <dsp:txXfrm>
        <a:off x="31613" y="61365"/>
        <a:ext cx="11281048" cy="584369"/>
      </dsp:txXfrm>
    </dsp:sp>
    <dsp:sp modelId="{385A5E12-9488-0B4C-A7A2-63D991D9C63C}">
      <dsp:nvSpPr>
        <dsp:cNvPr id="0" name=""/>
        <dsp:cNvSpPr/>
      </dsp:nvSpPr>
      <dsp:spPr>
        <a:xfrm>
          <a:off x="0" y="755107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Support, Managed Services, Software</a:t>
          </a:r>
          <a:endParaRPr lang="en-US" sz="2700" kern="1200" dirty="0"/>
        </a:p>
      </dsp:txBody>
      <dsp:txXfrm>
        <a:off x="31613" y="786720"/>
        <a:ext cx="11281048" cy="584369"/>
      </dsp:txXfrm>
    </dsp:sp>
    <dsp:sp modelId="{8D7D409E-73BD-494A-A506-EA925905A3E9}">
      <dsp:nvSpPr>
        <dsp:cNvPr id="0" name=""/>
        <dsp:cNvSpPr/>
      </dsp:nvSpPr>
      <dsp:spPr>
        <a:xfrm>
          <a:off x="0" y="1480462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Our Software is 100% Open Source</a:t>
          </a:r>
          <a:endParaRPr lang="en-US" sz="2700" kern="1200" dirty="0"/>
        </a:p>
      </dsp:txBody>
      <dsp:txXfrm>
        <a:off x="31613" y="1512075"/>
        <a:ext cx="11281048" cy="584369"/>
      </dsp:txXfrm>
    </dsp:sp>
    <dsp:sp modelId="{57F6ED9B-58B0-704D-98A2-D14737A50AC7}">
      <dsp:nvSpPr>
        <dsp:cNvPr id="0" name=""/>
        <dsp:cNvSpPr/>
      </dsp:nvSpPr>
      <dsp:spPr>
        <a:xfrm>
          <a:off x="0" y="2205817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Support Broad Ecosystem – MySQL, MariaDB, Amazon RDS</a:t>
          </a:r>
          <a:endParaRPr lang="en-US" sz="2700" kern="1200" dirty="0"/>
        </a:p>
      </dsp:txBody>
      <dsp:txXfrm>
        <a:off x="31613" y="2237430"/>
        <a:ext cx="11281048" cy="584369"/>
      </dsp:txXfrm>
    </dsp:sp>
    <dsp:sp modelId="{2ACC4A1E-C254-3441-B274-1B216BABCAA9}">
      <dsp:nvSpPr>
        <dsp:cNvPr id="0" name=""/>
        <dsp:cNvSpPr/>
      </dsp:nvSpPr>
      <dsp:spPr>
        <a:xfrm>
          <a:off x="0" y="2931172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In Business for 10 years</a:t>
          </a:r>
          <a:endParaRPr lang="en-US" sz="2700" kern="1200" dirty="0"/>
        </a:p>
      </dsp:txBody>
      <dsp:txXfrm>
        <a:off x="31613" y="2962785"/>
        <a:ext cx="11281048" cy="584369"/>
      </dsp:txXfrm>
    </dsp:sp>
    <dsp:sp modelId="{B3F4A5C7-75F4-174A-AEF8-9C5ABDD87EA7}">
      <dsp:nvSpPr>
        <dsp:cNvPr id="0" name=""/>
        <dsp:cNvSpPr/>
      </dsp:nvSpPr>
      <dsp:spPr>
        <a:xfrm>
          <a:off x="0" y="3656527"/>
          <a:ext cx="11344274" cy="64759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More than 3000 customers, including top Internet companies and enterprises</a:t>
          </a:r>
          <a:endParaRPr lang="en-US" sz="2700" kern="1200" dirty="0"/>
        </a:p>
      </dsp:txBody>
      <dsp:txXfrm>
        <a:off x="31613" y="3688140"/>
        <a:ext cx="11281048" cy="58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FF53A-6945-F44A-9D76-3D92A21463B0}" type="datetimeFigureOut">
              <a:rPr lang="en-US" smtClean="0"/>
              <a:t>3/14/19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841D-2925-834F-996E-842B5750C60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13T19:43:41.75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13T19:45:30.39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1 149 24575,'20'0'0,"-3"0"0,5 0 0,0 0 0,-3 0 0,3 0 0,-5 0 0,5 0 0,-3 0 0,3 0 0,-5 0 0,1 0 0,-1 0 0,0 0 0,-4 0 0,3 0 0,-3 0 0,0 0 0,4 0 0,-9 0 0,9 0 0,-4 0 0,0 0 0,3 0 0,-3 0 0,0 0 0,3 0 0,-3 0 0,0 0 0,3 0 0,-2 0 0,3 0 0,0 0 0,0 0 0,0 0 0,1 0 0,-5 0 0,8 0 0,-7 0 0,8 0 0,-9 0 0,9 0 0,-12 0 0,11 0 0,-8 0 0,0 0 0,3 0 0,-7 0 0,7 0 0,-3 0 0,4 0 0,1 0 0,-1 0 0,0 0 0,0 0 0,1 0 0,-1 0 0,0 0 0,0 0 0,1 0 0,-5 0 0,-1 0 0,-5 0 0,1 0 0,0 0 0,0 0 0,-1 0 0,1 0 0,2 0 0,20 0 0,0 0 0,18 0 0,-7 0 0,0 0 0,1 0 0,-1 0 0,-6 0 0,5 0 0,-10 0 0,4 0 0,-6 0 0,-4 0 0,3 0 0,-9 0 0,4 0 0,-8 3 0,2-2 0,-7 3 0,7-4 0,-7 0 0,2 0 0,1 0 0,-3 0 0,3 3 0,0-2 0,-3 3 0,3-4 0,0 0 0,1 0 0,4 0 0,1 0 0,4 0 0,1 0 0,6 0 0,-1 0 0,0 0 0,1 0 0,-1 0 0,-5 0 0,0 0 0,-6 0 0,0 0 0,-4 0 0,3 0 0,-7 0 0,7 0 0,-7 0 0,7 0 0,-7 0 0,7 0 0,-7 0 0,7 0 0,-7 0 0,3 0 0,-4 0 0,4 0 0,-3 0 0,3 0 0,-4 0 0,12 0 0,12 0 0,15-5 0,9 3 0,23-15 0,-10 14 0,28-15-552,-15 11 552,7 0 0,-7 1 0,-2 6 0,-15 0 0,-2 0 0,-14 0 0,-1 0 0,-7 0 0,-5 0 552,3 0-552,-9 0 0,-1 4 0,-2-3 0,-8 3 0,3 0 0,-5-3 0,-4 2 0,4 1 0,-9-3 0,4 3 0,-4-4 0,0 0 0,0 0 0,-1 0 0,1 4 0,0-4 0,-4 7 0,16-6 0,16-3 0,19-5 0,17-10 0,0-2-464,-24 9 1,2 0 463,3-3 0,-1 1 0,45-3 0,-44 8 0,-1 0 0,22-4-11,8 10 11,-9-5 0,-10 6 0,-14 0 0,-7 0 0,-13 0 927,-7 0-927,-4 0 11,-1 4-11,0 1 0,0-1 0,-4 4 0,9-3 0,-8-1 0,8 4 0,-5-3 0,1 0 0,-1 3 0,0-4 0,0 5 0,-4-1 0,8-3 0,-1-2 0,14-3 0,1 0 0,20 0 0,-4 0 0,19 0 0,-12 0 0,5 0 0,-14 0 0,-1 5 0,-13 0 0,-1 1 0,-5 2 0,-6-7 0,-1 7 0,-4-7 0,-1 3 0,-4-4 0,-1 0 0,0 0 0,-3 0 0,3 0 0,-5 0 0,1 0 0,0 0 0,4 0 0,-3 0 0,7 0 0,-3 0 0,0 0 0,3 0 0,-3 0 0,0 0 0,4 0 0,-9 0 0,9 0 0,-9 0 0,4 0 0,0 0 0,-3 0 0,3 0 0,-4 0 0,0 0 0,4 0 0,-3 0 0,7 0 0,-7 0 0,7 0 0,-7 0 0,7-4 0,-7 3 0,3-6 0,-4 6 0,-1-3 0,1 4 0,0 0 0,0 0 0,-1 0 0,1 0 0,-1 0 0,0 0 0,0 0 0,-3-3 0,3 2 0,-3-2 0,3 3 0,1 0 0,-1 0 0,1 0 0,-4-4 0,3 3 0,-3-2 0,4 3 0,-1-4 0,0 4 0,1-4 0,-1 4 0,-3-3 0,3 2 0,-3-2 0,3 3 0,0 0 0,1 0 0,0-3 0,-1 2 0,1-3 0,0 1 0,0 2 0,-1-3 0,-2 4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13T19:42:26.86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642 1 24575,'-5'26'0,"-1"17"0,-15 8 0,-13 30 0,2-6-521,10-30 0,-1 2 521,3 2 0,0 1 0,-1 4 0,0 2 0,-1 4 0,1 2-463,0 3 0,0 0 463,6-4 0,0 0 0,-5-1 0,0-1-257,-2 26 257,-9 10 0,12-28 0,0 13 0,2-22 0,6 3 730,5-18-730,1 5 1211,5-1-1211,0-4 284,0 11-284,0-4 0,0-1 0,0 5 0,0-5 0,0 1 0,0 4 0,4-11 0,-2 4 0,7-5 0,-8 5 0,3-4 0,-4 11 0,0-4 0,0 5 0,0 8 0,-5-5 0,-1 5 0,-5-7 0,-4-7 0,2 5 0,-2-11 0,5-1 0,4-8 0,-2-6 0,7-4 0,-4 3 0,5 8 0,0 9 0,0 35 0,-6 16-807,5-35 0,0 2 807,-2 7 0,0 3 0,2-1 0,2 1 0,-1 0 0,0 0 0,0 0 0,0-3-291,0-16 0,0-2 291,0 7 0,0-1 0,0 27 0,0 15 0,0-17 0,0-2 0,0-16 0,0-7 0,0-3 0,0-17 1565,0 9-1565,0-16 631,-8-1-631,-2-7 0,-14 8 0,25-18 0,7 23 0,24-11 0,26 24 0,2 15-571,-17-25 0,3 1 571,-4 2 0,0 0 0,4 2 0,-1-1-249,15 23 249,-22-29 0,-1-2 0,14 22 0,12 6 0,-14-2 0,-9-7 0,-13-5 0,-1-11 0,-11-3 0,-1-11 1126,-9-1-1126,-1-4 265,12-9-265,27-7 0,23-3 0,16-10 0,-2 4 0,-8 0 0,-7 2 0,31 5-1037,-8 0 1037,-25 0 0,2 0 0,-8 0 0,-2 0 0,5 2 0,-1 2 0,-3 2 0,-2 2 0,25 5 0,14 12 0,-33-7 0,12 1 0,-9-2 0,-14-7 0,-1 1 0,-7-1 1037,14 1-1037,3 0 0,14-4 0,0 4 0,-7-10 0,13 4 0,-11 1 0,13-5 0,0 4 0,-6-5 0,-2 0 0,-9 0 0,-13 0 0,-3 0 0,-5-4 0,-7-6 0,0-11 0,-5-4 0,-4-11 0,12-9 0,-9-5 0,12-15 0,-18 14 0,19-34 0,-22 29 0,3 5 0,-1-1 0,-2-10 0,-1 6 0,1-1-618,7-23 618,-10 23 0,1-3-540,-1 5 0,-1 0 540,-1-5 0,-1-1 0,-3-5 0,0 1 0,0-1 0,-1 1 0,-2 4 0,-2 0 0,2-4 0,-1 2 0,5-25-248,-7 31 0,-2 1 248,2-21 0,-5-22 0,0 18 0,0 1 0,0 7 0,0 9 0,0 7 569,0 9-569,0 7 1084,0 0-1084,0 5 541,0 2-541,0 15 0,0-35 0,0-8 0,0 14 0,0-4-336,0-3 1,0 0 335,0 1 0,0-2-835,-3-13 0,-1-2 835,-3-2 0,-2-2 0,-3-15 0,-2 2 0,3 25 0,-1 2-396,-2-13 0,0 4 396,-6-9 0,6 24 0,1 2 0,-7-22 0,-2 4 0,10 21 587,-3 14-587,9 3 1651,2 9-1651,4-17 895,-5-2-895,-1-20 0,-11 5 0,-9-29-990,-13 1 990,16 32 0,-2-1 0,-3 2 0,1 2 0,-19-28-481,-4-3 481,8 27 0,-1-5 0,3 8 0,9 19 0,5 3 0,4 12 965,8 5-965,-2 0 506,3 9-506,-4 0 0,-9 1 0,-10-13 0,-11-6 0,-16-12 0,-19-10-590,32 21 1,-2-2 589,-4-2 0,0-1 0,4 4 0,2 0-159,0 1 0,3 1 159,-27-9 0,-6-5 0,15 11 0,8 2 0,10 7 0,11 6 0,7 4 1160,6 2-1160,6 4 337,-5 0-337,-2 0 0,-4 0 0,-6 0 0,-2 0 0,-5-4 0,5 2 0,-4-7 0,5-1 0,-7-2 0,1-3 0,-1 5 0,7 0 0,1 0 0,5 5 0,6-3 0,-5 7 0,5-8 0,-6 4 0,6 0 0,-4-4 0,8 8 0,-3-3 0,4 0 0,1 3 0,0-3 0,4 4 0,-4-4 0,8 3 0,-7-2 0,7 3 0,-12 0 0,11 0 0,-12 0 0,9 0 0,-4 0 0,-1 0 0,5 0 0,-3 0 0,7 0 0,-3 0 0,0 0 0,3 0 0,-3 0 0,4 0 0,0 0 0,0 0 0,0 0 0,0 0 0,0 0 0,1 0 0,-1 0 0,0 0 0,0 0 0,0 0 0,0 0 0,-3 0 0,2 0 0,-3 0 0,4 0 0,1 0 0,-1 0 0,0 0 0,0 0 0,0 0 0,0 0 0,0 0 0,0 0 0,0 0 0,0-4 0,0 3 0,1-2 0,-1-1 0,-5 3 0,5-2 0,-4 3 0,4 0 0,0 0 0,0 0 0,1 0 0,-1 0 0,1 0 0,0 0 0,-1 0 0,1 0 0,-1 0 0,0 0 0,0 0 0,0 0 0,0 0 0,0 0 0,1 0 0,-6 0 0,4 0 0,-3 0 0,4 0 0,1 0 0,-1 0 0,0 0 0,4 3 0,0-5 0,4 1 0,0-7 0,0 4 0,0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13T19:44:11.37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media/image1.jpg>
</file>

<file path=ppt/media/image10.tif>
</file>

<file path=ppt/media/image11.tif>
</file>

<file path=ppt/media/image12.tif>
</file>

<file path=ppt/media/image13.tif>
</file>

<file path=ppt/media/image14.tiff>
</file>

<file path=ppt/media/image15.tif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7.tif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2B833-E4F6-F242-BAA0-F5BE939A588D}" type="datetimeFigureOut">
              <a:rPr lang="en-US" smtClean="0"/>
              <a:t>3/14/19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575B9-DC01-304A-9418-33C84E8F4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3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12800" y="533400"/>
            <a:ext cx="10566400" cy="1104901"/>
          </a:xfrm>
        </p:spPr>
        <p:txBody>
          <a:bodyPr anchor="t" anchorCtr="0">
            <a:normAutofit/>
          </a:bodyPr>
          <a:lstStyle>
            <a:lvl1pPr algn="l">
              <a:defRPr sz="40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12800" y="1735138"/>
            <a:ext cx="10566400" cy="1033462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1862" y="5054600"/>
            <a:ext cx="2537338" cy="59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60360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917" y="141190"/>
            <a:ext cx="11625943" cy="103446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9916" y="1441044"/>
            <a:ext cx="11625943" cy="4586531"/>
          </a:xfrm>
        </p:spPr>
        <p:txBody>
          <a:bodyPr/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latin typeface="Arial" charset="0"/>
                <a:ea typeface="Arial" charset="0"/>
                <a:cs typeface="Arial" charset="0"/>
              </a:defRPr>
            </a:lvl2pPr>
            <a:lvl3pPr>
              <a:defRPr b="0" i="0">
                <a:latin typeface="Arial" charset="0"/>
                <a:ea typeface="Arial" charset="0"/>
                <a:cs typeface="Arial" charset="0"/>
              </a:defRPr>
            </a:lvl3pPr>
            <a:lvl4pPr>
              <a:defRPr b="0" i="0">
                <a:latin typeface="Arial" charset="0"/>
                <a:ea typeface="Arial" charset="0"/>
                <a:cs typeface="Arial" charset="0"/>
              </a:defRPr>
            </a:lvl4pPr>
            <a:lvl5pPr>
              <a:defRPr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630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362" y="254908"/>
            <a:ext cx="11608837" cy="89573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362" y="1428539"/>
            <a:ext cx="5599924" cy="4655020"/>
          </a:xfrm>
        </p:spPr>
        <p:txBody>
          <a:bodyPr/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latin typeface="Arial" charset="0"/>
                <a:ea typeface="Arial" charset="0"/>
                <a:cs typeface="Arial" charset="0"/>
              </a:defRPr>
            </a:lvl2pPr>
            <a:lvl3pPr>
              <a:defRPr b="0" i="0">
                <a:latin typeface="Arial" charset="0"/>
                <a:ea typeface="Arial" charset="0"/>
                <a:cs typeface="Arial" charset="0"/>
              </a:defRPr>
            </a:lvl3pPr>
            <a:lvl4pPr>
              <a:defRPr b="0" i="0">
                <a:latin typeface="Arial" charset="0"/>
                <a:ea typeface="Arial" charset="0"/>
                <a:cs typeface="Arial" charset="0"/>
              </a:defRPr>
            </a:lvl4pPr>
            <a:lvl5pPr>
              <a:defRPr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9543" y="1428539"/>
            <a:ext cx="5747656" cy="4655020"/>
          </a:xfrm>
        </p:spPr>
        <p:txBody>
          <a:bodyPr/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latin typeface="Arial" charset="0"/>
                <a:ea typeface="Arial" charset="0"/>
                <a:cs typeface="Arial" charset="0"/>
              </a:defRPr>
            </a:lvl2pPr>
            <a:lvl3pPr>
              <a:defRPr b="0" i="0">
                <a:latin typeface="Arial" charset="0"/>
                <a:ea typeface="Arial" charset="0"/>
                <a:cs typeface="Arial" charset="0"/>
              </a:defRPr>
            </a:lvl3pPr>
            <a:lvl4pPr>
              <a:defRPr b="0" i="0">
                <a:latin typeface="Arial" charset="0"/>
                <a:ea typeface="Arial" charset="0"/>
                <a:cs typeface="Arial" charset="0"/>
              </a:defRPr>
            </a:lvl4pPr>
            <a:lvl5pPr>
              <a:defRPr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971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33" y="1"/>
            <a:ext cx="12228533" cy="6857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400" y="5112480"/>
            <a:ext cx="2275904" cy="534943"/>
          </a:xfrm>
          <a:prstGeom prst="rect">
            <a:avLst/>
          </a:prstGeom>
        </p:spPr>
      </p:pic>
      <p:sp>
        <p:nvSpPr>
          <p:cNvPr id="21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41350" y="3369220"/>
            <a:ext cx="5168900" cy="334100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defRPr sz="2000" b="1" i="0" baseline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1350" y="286591"/>
            <a:ext cx="11156950" cy="1649412"/>
          </a:xfrm>
        </p:spPr>
        <p:txBody>
          <a:bodyPr anchor="b">
            <a:normAutofit/>
          </a:bodyPr>
          <a:lstStyle>
            <a:lvl1pPr algn="l">
              <a:defRPr sz="4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Keep Titles Short and Simple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1350" y="1948431"/>
            <a:ext cx="11156950" cy="1148737"/>
          </a:xfr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Fitting subtitles on one line is preferable as well.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41350" y="3684578"/>
            <a:ext cx="5168900" cy="1079445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defRPr sz="2000" b="0" i="0" baseline="0">
                <a:solidFill>
                  <a:schemeClr val="bg1"/>
                </a:solidFill>
                <a:latin typeface="+mn-lt"/>
                <a:ea typeface="Franklin Gothic Medium" charset="0"/>
                <a:cs typeface="Franklin Gothic Medium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  <a:p>
            <a:pPr lvl="0"/>
            <a:r>
              <a:rPr lang="en-US" dirty="0"/>
              <a:t>Event</a:t>
            </a:r>
          </a:p>
          <a:p>
            <a:pPr lvl="0"/>
            <a:r>
              <a:rPr lang="en-US" dirty="0"/>
              <a:t>Date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731520" y="3277145"/>
            <a:ext cx="114970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451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42913" y="1719263"/>
            <a:ext cx="11344275" cy="4425950"/>
          </a:xfrm>
        </p:spPr>
        <p:txBody>
          <a:bodyPr/>
          <a:lstStyle/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</p:spTree>
    <p:extLst>
      <p:ext uri="{BB962C8B-B14F-4D97-AF65-F5344CB8AC3E}">
        <p14:creationId xmlns:p14="http://schemas.microsoft.com/office/powerpoint/2010/main" val="3534704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43"/>
            <a:ext cx="12192000" cy="6858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300" y="3020423"/>
            <a:ext cx="856488" cy="853440"/>
          </a:xfrm>
          <a:prstGeom prst="rect">
            <a:avLst/>
          </a:prstGeom>
        </p:spPr>
      </p:pic>
      <p:cxnSp>
        <p:nvCxnSpPr>
          <p:cNvPr id="27" name="Straight Connector 26"/>
          <p:cNvCxnSpPr/>
          <p:nvPr userDrawn="1"/>
        </p:nvCxnSpPr>
        <p:spPr>
          <a:xfrm>
            <a:off x="4262271" y="2888343"/>
            <a:ext cx="0" cy="111760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 userDrawn="1"/>
        </p:nvSpPr>
        <p:spPr>
          <a:xfrm>
            <a:off x="4487823" y="2970089"/>
            <a:ext cx="64813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  <a:t>Champions of Unbiased </a:t>
            </a:r>
            <a:b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</a:br>
            <a: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  <a:t>Open Source Database Solutions</a:t>
            </a:r>
          </a:p>
        </p:txBody>
      </p:sp>
    </p:spTree>
    <p:extLst>
      <p:ext uri="{BB962C8B-B14F-4D97-AF65-F5344CB8AC3E}">
        <p14:creationId xmlns:p14="http://schemas.microsoft.com/office/powerpoint/2010/main" val="715564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2159561" y="0"/>
            <a:ext cx="10032440" cy="117928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>
                <a:solidFill>
                  <a:srgbClr val="40404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39616" y="1316766"/>
            <a:ext cx="9217025" cy="6141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spcBef>
                <a:spcPts val="533"/>
              </a:spcBef>
              <a:buSzTx/>
              <a:buFontTx/>
              <a:buNone/>
              <a:defRPr sz="2667">
                <a:solidFill>
                  <a:srgbClr val="404040"/>
                </a:solidFill>
              </a:defRPr>
            </a:lvl1pPr>
            <a:lvl2pPr marL="881721" indent="-272136">
              <a:spcBef>
                <a:spcPts val="533"/>
              </a:spcBef>
              <a:buFontTx/>
              <a:defRPr sz="2667">
                <a:solidFill>
                  <a:srgbClr val="404040"/>
                </a:solidFill>
              </a:defRPr>
            </a:lvl2pPr>
            <a:lvl3pPr marL="1473163" indent="-253994">
              <a:spcBef>
                <a:spcPts val="533"/>
              </a:spcBef>
              <a:buFontTx/>
              <a:defRPr sz="2667">
                <a:solidFill>
                  <a:srgbClr val="404040"/>
                </a:solidFill>
              </a:defRPr>
            </a:lvl3pPr>
            <a:lvl4pPr marL="2133547" indent="-304792">
              <a:spcBef>
                <a:spcPts val="533"/>
              </a:spcBef>
              <a:buFontTx/>
              <a:defRPr sz="2667">
                <a:solidFill>
                  <a:srgbClr val="404040"/>
                </a:solidFill>
              </a:defRPr>
            </a:lvl4pPr>
            <a:lvl5pPr marL="2743131" indent="-304792">
              <a:spcBef>
                <a:spcPts val="533"/>
              </a:spcBef>
              <a:buFontTx/>
              <a:defRPr sz="2667">
                <a:solidFill>
                  <a:srgbClr val="40404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245600" y="6424083"/>
            <a:ext cx="2844800" cy="37253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106625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33" y="1"/>
            <a:ext cx="12228533" cy="6857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9400" y="5112480"/>
            <a:ext cx="2275904" cy="534943"/>
          </a:xfrm>
          <a:prstGeom prst="rect">
            <a:avLst/>
          </a:prstGeom>
        </p:spPr>
      </p:pic>
      <p:sp>
        <p:nvSpPr>
          <p:cNvPr id="21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41350" y="3369220"/>
            <a:ext cx="5168900" cy="334100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defRPr sz="2000" b="1" i="0" baseline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1350" y="286591"/>
            <a:ext cx="11156950" cy="1649412"/>
          </a:xfrm>
        </p:spPr>
        <p:txBody>
          <a:bodyPr anchor="b">
            <a:normAutofit/>
          </a:bodyPr>
          <a:lstStyle>
            <a:lvl1pPr algn="l">
              <a:defRPr sz="4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Keep Titles Short and Simple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41350" y="1948431"/>
            <a:ext cx="11156950" cy="1148737"/>
          </a:xfrm>
        </p:spPr>
        <p:txBody>
          <a:bodyPr/>
          <a:lstStyle>
            <a:lvl1pPr marL="0" indent="0" algn="l">
              <a:buNone/>
              <a:defRPr sz="2400" b="1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Fitting subtitles on one line is preferable as well.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41350" y="3684578"/>
            <a:ext cx="5168900" cy="1079445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spcAft>
                <a:spcPts val="0"/>
              </a:spcAft>
              <a:defRPr sz="2000" b="0" i="0" baseline="0">
                <a:solidFill>
                  <a:schemeClr val="bg1"/>
                </a:solidFill>
                <a:latin typeface="+mn-lt"/>
                <a:ea typeface="Franklin Gothic Medium" charset="0"/>
                <a:cs typeface="Franklin Gothic Medium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  <a:p>
            <a:pPr lvl="0"/>
            <a:r>
              <a:rPr lang="en-US" dirty="0"/>
              <a:t>Event</a:t>
            </a:r>
          </a:p>
          <a:p>
            <a:pPr lvl="0"/>
            <a:r>
              <a:rPr lang="en-US" dirty="0"/>
              <a:t>Date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731520" y="3277145"/>
            <a:ext cx="114970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97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42913" y="1719263"/>
            <a:ext cx="11344275" cy="4425950"/>
          </a:xfrm>
        </p:spPr>
        <p:txBody>
          <a:bodyPr/>
          <a:lstStyle/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</p:spTree>
    <p:extLst>
      <p:ext uri="{BB962C8B-B14F-4D97-AF65-F5344CB8AC3E}">
        <p14:creationId xmlns:p14="http://schemas.microsoft.com/office/powerpoint/2010/main" val="3835130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lumn Symmetr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 hasCustomPrompt="1"/>
          </p:nvPr>
        </p:nvSpPr>
        <p:spPr>
          <a:xfrm>
            <a:off x="442913" y="1719072"/>
            <a:ext cx="5546725" cy="4421188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</a:lstStyle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  <p:sp>
        <p:nvSpPr>
          <p:cNvPr id="11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240463" y="1719072"/>
            <a:ext cx="5546725" cy="4421188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</a:lstStyle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lumn Offse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42912" y="247340"/>
            <a:ext cx="11344276" cy="11662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42912" y="1719072"/>
            <a:ext cx="3792537" cy="4295775"/>
          </a:xfrm>
        </p:spPr>
        <p:txBody>
          <a:bodyPr/>
          <a:lstStyle>
            <a:lvl2pPr>
              <a:defRPr baseline="0"/>
            </a:lvl2pPr>
          </a:lstStyle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4393120" y="1719072"/>
            <a:ext cx="7394068" cy="4295775"/>
          </a:xfrm>
        </p:spPr>
        <p:txBody>
          <a:bodyPr/>
          <a:lstStyle>
            <a:lvl2pPr>
              <a:defRPr baseline="0"/>
            </a:lvl2pPr>
          </a:lstStyle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</p:spTree>
    <p:extLst>
      <p:ext uri="{BB962C8B-B14F-4D97-AF65-F5344CB8AC3E}">
        <p14:creationId xmlns:p14="http://schemas.microsoft.com/office/powerpoint/2010/main" val="203692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220686"/>
            <a:ext cx="10515600" cy="1335314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689584"/>
            <a:ext cx="10515600" cy="9404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084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43"/>
            <a:ext cx="12192000" cy="6858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300" y="3020423"/>
            <a:ext cx="856488" cy="853440"/>
          </a:xfrm>
          <a:prstGeom prst="rect">
            <a:avLst/>
          </a:prstGeom>
        </p:spPr>
      </p:pic>
      <p:cxnSp>
        <p:nvCxnSpPr>
          <p:cNvPr id="27" name="Straight Connector 26"/>
          <p:cNvCxnSpPr/>
          <p:nvPr userDrawn="1"/>
        </p:nvCxnSpPr>
        <p:spPr>
          <a:xfrm>
            <a:off x="4262271" y="2888343"/>
            <a:ext cx="0" cy="111760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 userDrawn="1"/>
        </p:nvSpPr>
        <p:spPr>
          <a:xfrm>
            <a:off x="4487823" y="2970089"/>
            <a:ext cx="64813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  <a:t>Champions of Unbiased </a:t>
            </a:r>
            <a:b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</a:br>
            <a:r>
              <a:rPr lang="en-US" sz="2800" b="1" dirty="0">
                <a:solidFill>
                  <a:schemeClr val="bg1"/>
                </a:solidFill>
                <a:latin typeface="+mj-lt"/>
                <a:ea typeface="Franklin Gothic Medium" charset="0"/>
                <a:cs typeface="Franklin Gothic Medium" charset="0"/>
              </a:rPr>
              <a:t>Open Source Database Solutions</a:t>
            </a:r>
          </a:p>
        </p:txBody>
      </p:sp>
    </p:spTree>
    <p:extLst>
      <p:ext uri="{BB962C8B-B14F-4D97-AF65-F5344CB8AC3E}">
        <p14:creationId xmlns:p14="http://schemas.microsoft.com/office/powerpoint/2010/main" val="3150703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235643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94360" y="2286000"/>
            <a:ext cx="11201400" cy="1209676"/>
          </a:xfrm>
        </p:spPr>
        <p:txBody>
          <a:bodyPr anchor="ctr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94360" y="3602038"/>
            <a:ext cx="11201400" cy="95472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6816" y="5654040"/>
            <a:ext cx="2745084" cy="77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0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 l="1000" t="1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2378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14357B-3743-1140-B8D0-07B06954D4ED}"/>
              </a:ext>
            </a:extLst>
          </p:cNvPr>
          <p:cNvSpPr txBox="1"/>
          <p:nvPr userDrawn="1"/>
        </p:nvSpPr>
        <p:spPr>
          <a:xfrm>
            <a:off x="5084774" y="6397600"/>
            <a:ext cx="1824789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/>
              <a:t>© 2019 Percona</a:t>
            </a:r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5CEBB2-5C7F-3343-AC1B-F2215D9FAC79}"/>
              </a:ext>
            </a:extLst>
          </p:cNvPr>
          <p:cNvSpPr txBox="1"/>
          <p:nvPr userDrawn="1"/>
        </p:nvSpPr>
        <p:spPr>
          <a:xfrm>
            <a:off x="442912" y="6374517"/>
            <a:ext cx="182478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2F3D34-3AAF-754D-A062-3A3E5B828E47}" type="slidenum">
              <a:rPr lang="en-US" sz="1200" b="1" smtClean="0"/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F9C4368-2CD7-A04D-8F97-12E69D67C80A}"/>
              </a:ext>
            </a:extLst>
          </p:cNvPr>
          <p:cNvCxnSpPr/>
          <p:nvPr userDrawn="1"/>
        </p:nvCxnSpPr>
        <p:spPr>
          <a:xfrm>
            <a:off x="442913" y="1567546"/>
            <a:ext cx="11344275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69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Colfax" charset="0"/>
          <a:ea typeface="Colfax" charset="0"/>
          <a:cs typeface="Colfax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Colfax" charset="0"/>
          <a:ea typeface="Colfax" charset="0"/>
          <a:cs typeface="Colfax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Colfax" charset="0"/>
          <a:ea typeface="Colfax" charset="0"/>
          <a:cs typeface="Colfax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Colfax" charset="0"/>
          <a:ea typeface="Colfax" charset="0"/>
          <a:cs typeface="Colfax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 l="1000" t="1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012267" y="2714626"/>
            <a:ext cx="55490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DATABASE PERFORMANCE MATTERS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4806021" y="2899886"/>
            <a:ext cx="60959" cy="9736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8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246" y="2950687"/>
            <a:ext cx="856488" cy="85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27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baseline="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1978090"/>
            <a:ext cx="12192000" cy="2836506"/>
          </a:xfrm>
          <a:prstGeom prst="rect">
            <a:avLst/>
          </a:prstGeom>
          <a:pattFill prst="wdUpDiag">
            <a:fgClr>
              <a:srgbClr val="C00000"/>
            </a:fgClr>
            <a:bgClr>
              <a:srgbClr val="E32000"/>
            </a:bgClr>
          </a:pattFill>
          <a:ln>
            <a:noFill/>
          </a:ln>
          <a:effectLst>
            <a:innerShdw blurRad="63500" dist="88900" dir="5400000">
              <a:prstClr val="black">
                <a:alpha val="3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22606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3740811"/>
            <a:ext cx="10515600" cy="2614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8" name="Rectángulo 7"/>
          <p:cNvSpPr/>
          <p:nvPr/>
        </p:nvSpPr>
        <p:spPr>
          <a:xfrm>
            <a:off x="0" y="1932371"/>
            <a:ext cx="12192000" cy="45719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25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Rectángulo 8"/>
          <p:cNvSpPr/>
          <p:nvPr/>
        </p:nvSpPr>
        <p:spPr>
          <a:xfrm>
            <a:off x="0" y="4768877"/>
            <a:ext cx="12192000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1801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8" name="CuadroTexto 7"/>
          <p:cNvSpPr txBox="1"/>
          <p:nvPr/>
        </p:nvSpPr>
        <p:spPr>
          <a:xfrm>
            <a:off x="8575041" y="35509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sz="1800" dirty="0"/>
          </a:p>
        </p:txBody>
      </p:sp>
      <p:sp>
        <p:nvSpPr>
          <p:cNvPr id="9" name="Rectángulo 8"/>
          <p:cNvSpPr/>
          <p:nvPr/>
        </p:nvSpPr>
        <p:spPr>
          <a:xfrm>
            <a:off x="284480" y="1291962"/>
            <a:ext cx="11623040" cy="45719"/>
          </a:xfrm>
          <a:prstGeom prst="rect">
            <a:avLst/>
          </a:prstGeom>
          <a:gradFill>
            <a:gsLst>
              <a:gs pos="0">
                <a:srgbClr val="FF6600"/>
              </a:gs>
              <a:gs pos="100000">
                <a:srgbClr val="FE8534"/>
              </a:gs>
            </a:gsLst>
            <a:lin ang="0" scaled="0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000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8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9835" y="6230618"/>
            <a:ext cx="1727685" cy="406086"/>
          </a:xfrm>
          <a:prstGeom prst="rect">
            <a:avLst/>
          </a:prstGeom>
        </p:spPr>
      </p:pic>
      <p:sp>
        <p:nvSpPr>
          <p:cNvPr id="12" name="Marcador de título 11"/>
          <p:cNvSpPr>
            <a:spLocks noGrp="1"/>
          </p:cNvSpPr>
          <p:nvPr>
            <p:ph type="title"/>
          </p:nvPr>
        </p:nvSpPr>
        <p:spPr>
          <a:xfrm>
            <a:off x="284480" y="365126"/>
            <a:ext cx="11623040" cy="751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Clic para editar título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4480" y="6413308"/>
            <a:ext cx="1079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A487BB51-1C66-4646-9015-1968B42C7064}" type="slidenum">
              <a:rPr lang="en-US" sz="1200" smtClean="0">
                <a:latin typeface="Arial" charset="0"/>
                <a:ea typeface="Arial" charset="0"/>
                <a:cs typeface="Arial" charset="0"/>
              </a:rPr>
              <a:t>‹#›</a:t>
            </a:fld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505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43" r:id="rId3"/>
    <p:sldLayoutId id="2147483844" r:id="rId4"/>
    <p:sldLayoutId id="2147483848" r:id="rId5"/>
    <p:sldLayoutId id="2147483849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mailto:Ibrar.ahmed@percona.com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customXml" Target="../ink/ink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customXml" Target="../ink/ink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n.id/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"/><Relationship Id="rId7" Type="http://schemas.openxmlformats.org/officeDocument/2006/relationships/image" Target="../media/image13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"/><Relationship Id="rId7" Type="http://schemas.openxmlformats.org/officeDocument/2006/relationships/image" Target="../media/image15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"/><Relationship Id="rId7" Type="http://schemas.openxmlformats.org/officeDocument/2006/relationships/image" Target="../media/image15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tif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tiff"/><Relationship Id="rId4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b="0" dirty="0"/>
              <a:t>Join </a:t>
            </a:r>
            <a:r>
              <a:rPr lang="en-US" sz="5000" b="0" dirty="0"/>
              <a:t>Heterogeneous</a:t>
            </a:r>
            <a:r>
              <a:rPr lang="en-US" b="0" dirty="0"/>
              <a:t> Databases using PostgreSQL 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41349" y="3774518"/>
            <a:ext cx="8052945" cy="1079445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>
                <a:hlinkClick r:id="rId2"/>
              </a:rPr>
              <a:t>Ibrar.ahmed@percona.com</a:t>
            </a:r>
            <a:endParaRPr lang="en-US" sz="3000" dirty="0"/>
          </a:p>
          <a:p>
            <a:pPr marL="0" indent="0">
              <a:buNone/>
            </a:pPr>
            <a:r>
              <a:rPr lang="en-US" sz="3000" dirty="0"/>
              <a:t>Senior Software Engineer PostgreSQL Consultant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172D9E8-4F9D-5149-ADCA-57DED3E6F2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PostgreSQL’s Foreign Data Wrapper Bassed on ISO standard SQL/MED (SQL for Managing External Data).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515B5D-9FEF-0F4C-B0C5-FF8A98B374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000" dirty="0"/>
              <a:t>Ibrar Ahmed</a:t>
            </a:r>
          </a:p>
          <a:p>
            <a:endParaRPr lang="en-US" sz="3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11E637-3196-6744-A060-274701AE9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74" y="5011881"/>
            <a:ext cx="2431635" cy="75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55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ELECT Data from My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SELECT </a:t>
            </a:r>
            <a:r>
              <a:rPr lang="en-US" dirty="0"/>
              <a:t>d</a:t>
            </a:r>
            <a:r>
              <a:rPr dirty="0"/>
              <a:t>ata from MySQL</a:t>
            </a:r>
            <a:r>
              <a:rPr lang="en-US" dirty="0"/>
              <a:t> using mysqldb_fdw 1/2</a:t>
            </a:r>
            <a:endParaRPr dirty="0"/>
          </a:p>
        </p:txBody>
      </p:sp>
      <p:sp>
        <p:nvSpPr>
          <p:cNvPr id="267" name="postgres=# SELECT * FROM mysql_tbl_continents LIMIT 3;…"/>
          <p:cNvSpPr txBox="1">
            <a:spLocks noGrp="1"/>
          </p:cNvSpPr>
          <p:nvPr>
            <p:ph sz="quarter" idx="10"/>
          </p:nvPr>
        </p:nvSpPr>
        <p:spPr>
          <a:xfrm>
            <a:off x="442913" y="1480456"/>
            <a:ext cx="5494655" cy="47897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1600" b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 mysql_tbl_continents;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code |     name      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------+---------------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AF   | Africa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AN   | Antarctica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AS   | Asia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EU   | Europe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NA   | North America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OC   | Oceania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SA   | South America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(7 rows)</a:t>
            </a:r>
          </a:p>
          <a:p>
            <a:pPr marL="0" indent="0">
              <a:buNone/>
            </a:pPr>
            <a:endParaRPr lang="en-US" sz="1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ostgres=# SELECT * FROM mysql_tbl_continents LIMIT 3;…">
            <a:extLst>
              <a:ext uri="{FF2B5EF4-FFF2-40B4-BE49-F238E27FC236}">
                <a16:creationId xmlns:a16="http://schemas.microsoft.com/office/drawing/2014/main" id="{B258BD73-5AED-1B43-B2AB-70719B8A6832}"/>
              </a:ext>
            </a:extLst>
          </p:cNvPr>
          <p:cNvSpPr txBox="1">
            <a:spLocks/>
          </p:cNvSpPr>
          <p:nvPr/>
        </p:nvSpPr>
        <p:spPr>
          <a:xfrm>
            <a:off x="6254433" y="1480457"/>
            <a:ext cx="5653087" cy="47897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code, name, continent_code </a:t>
            </a:r>
          </a:p>
          <a:p>
            <a:pPr marL="0" indent="0">
              <a:buNone/>
            </a:pP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mysql_tbl_countries </a:t>
            </a: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7;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code |         name         | continent_code 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------+----------------------+----------------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AD   | Andorra              | EU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AE   | United Arab Emirates | AS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AF   | Afghanistan          | AS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AG   | Antigua and Barbuda  | NA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AI   | Anguilla             | NA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AL   | Albania              | EU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 AM   | Armenia              | AS</a:t>
            </a:r>
          </a:p>
          <a:p>
            <a:pPr marL="0" indent="0">
              <a:buNone/>
            </a:pPr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(7 rows)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461480D-3669-3249-B35A-35CE2ABDB2EF}"/>
                  </a:ext>
                </a:extLst>
              </p14:cNvPr>
              <p14:cNvContentPartPr/>
              <p14:nvPr/>
            </p14:nvContentPartPr>
            <p14:xfrm>
              <a:off x="1682126" y="-613269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461480D-3669-3249-B35A-35CE2ABDB2E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3486" y="-622269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EE1F4730-98C3-0742-B5CB-BF943C31169F}"/>
              </a:ext>
            </a:extLst>
          </p:cNvPr>
          <p:cNvSpPr txBox="1"/>
          <p:nvPr/>
        </p:nvSpPr>
        <p:spPr>
          <a:xfrm>
            <a:off x="1945565" y="5259817"/>
            <a:ext cx="3851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egoe Print" panose="02000800000000000000" pitchFamily="2" charset="0"/>
              </a:rPr>
              <a:t>Data comes from MySQL Database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CEBE620-6E68-024A-A924-846EA77AE134}"/>
                  </a:ext>
                </a:extLst>
              </p14:cNvPr>
              <p14:cNvContentPartPr/>
              <p14:nvPr/>
            </p14:nvContentPartPr>
            <p14:xfrm>
              <a:off x="3454766" y="1744731"/>
              <a:ext cx="2255400" cy="594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CEBE620-6E68-024A-A924-846EA77AE13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46126" y="1736091"/>
                <a:ext cx="2273040" cy="7704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87D947E4-0A32-154B-ABE3-D4F568775BC7}"/>
              </a:ext>
            </a:extLst>
          </p:cNvPr>
          <p:cNvSpPr txBox="1"/>
          <p:nvPr/>
        </p:nvSpPr>
        <p:spPr>
          <a:xfrm rot="20431598">
            <a:off x="2260745" y="2336645"/>
            <a:ext cx="404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egoe Print" panose="02000800000000000000" pitchFamily="2" charset="0"/>
              </a:rPr>
              <a:t>Same table name exits in MySQL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36A5A6-F2F7-7D45-AA29-46073FC9D4E4}"/>
              </a:ext>
            </a:extLst>
          </p:cNvPr>
          <p:cNvCxnSpPr/>
          <p:nvPr/>
        </p:nvCxnSpPr>
        <p:spPr>
          <a:xfrm>
            <a:off x="2514600" y="4288971"/>
            <a:ext cx="675640" cy="896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A4B341-025E-E44C-A952-4BDC2B911BAD}"/>
              </a:ext>
            </a:extLst>
          </p:cNvPr>
          <p:cNvCxnSpPr/>
          <p:nvPr/>
        </p:nvCxnSpPr>
        <p:spPr>
          <a:xfrm flipH="1">
            <a:off x="3871113" y="3487865"/>
            <a:ext cx="2660316" cy="1697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967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ELECT Data from Postgre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SELECT data from MySQL using mysqldb_fdw 2/2</a:t>
            </a:r>
            <a:endParaRPr dirty="0"/>
          </a:p>
        </p:txBody>
      </p:sp>
      <p:sp>
        <p:nvSpPr>
          <p:cNvPr id="271" name="postgres=# SELECT * FROM postgres_tbl_cities LIMIT 3;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1800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SELECT country.code, country.name, continent.name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mysql_tbl_continents continent, mysql_tbl_countries country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WHERE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continent.code = country.continent_code LIMIT 3;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code |     name     |  name  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------+--------------+--------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AO   | Angola       | Africa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BF   | Burkina Faso | Africa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BI   | Burundi      | Africa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(3 rows)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698EE1-50DF-D442-BD2E-2E133719EFA6}"/>
              </a:ext>
            </a:extLst>
          </p:cNvPr>
          <p:cNvSpPr txBox="1"/>
          <p:nvPr/>
        </p:nvSpPr>
        <p:spPr>
          <a:xfrm rot="20431598">
            <a:off x="4844143" y="3562906"/>
            <a:ext cx="626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egoe Print" panose="02000800000000000000" pitchFamily="2" charset="0"/>
              </a:rPr>
              <a:t>Country </a:t>
            </a:r>
            <a:r>
              <a:rPr lang="en-US" dirty="0">
                <a:solidFill>
                  <a:srgbClr val="FF0000"/>
                </a:solidFill>
                <a:latin typeface="Segoe Print" panose="02000800000000000000" pitchFamily="2" charset="0"/>
                <a:ea typeface="PilGi" pitchFamily="2" charset="-127"/>
              </a:rPr>
              <a:t>name</a:t>
            </a:r>
            <a:r>
              <a:rPr lang="en-US" dirty="0">
                <a:solidFill>
                  <a:srgbClr val="FF0000"/>
                </a:solidFill>
                <a:latin typeface="Segoe Print" panose="02000800000000000000" pitchFamily="2" charset="0"/>
              </a:rPr>
              <a:t> comes from mysql_tbl_countries table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385E295-5EA5-EB46-A667-E95C7C8306D3}"/>
                  </a:ext>
                </a:extLst>
              </p14:cNvPr>
              <p14:cNvContentPartPr/>
              <p14:nvPr/>
            </p14:nvContentPartPr>
            <p14:xfrm>
              <a:off x="3408686" y="3013011"/>
              <a:ext cx="1459800" cy="21643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385E295-5EA5-EB46-A667-E95C7C8306D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0046" y="3004371"/>
                <a:ext cx="1477440" cy="21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36D9178-718D-E441-8735-34DAB7688854}"/>
                  </a:ext>
                </a:extLst>
              </p14:cNvPr>
              <p14:cNvContentPartPr/>
              <p14:nvPr/>
            </p14:nvContentPartPr>
            <p14:xfrm>
              <a:off x="6256646" y="4401171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36D9178-718D-E441-8735-34DAB76888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48006" y="4392171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95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Join Remote MongoDB/MySQL and Postgre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3231">
              <a:defRPr sz="2807"/>
            </a:lvl1pPr>
          </a:lstStyle>
          <a:p>
            <a:r>
              <a:rPr dirty="0"/>
              <a:t>Join </a:t>
            </a:r>
            <a:r>
              <a:rPr lang="en-US" dirty="0"/>
              <a:t>ClickHouse, </a:t>
            </a:r>
            <a:r>
              <a:rPr dirty="0"/>
              <a:t>MySQL and PostgreSQL</a:t>
            </a:r>
            <a:r>
              <a:rPr lang="en-US" dirty="0"/>
              <a:t> using FDW</a:t>
            </a:r>
            <a:endParaRPr dirty="0"/>
          </a:p>
        </p:txBody>
      </p:sp>
      <p:sp>
        <p:nvSpPr>
          <p:cNvPr id="275" name="postgres=# SELECT city_name, country_name, continent_name FROM  mysql_tbl_continents cont, mongo_tbl_countries count, postgres_tbl_cities cit WHERE cit.country_id = count.country_id AND count.continent_id = cont.continent_id LIMIT 3;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pPr marL="0" indent="0">
              <a:spcBef>
                <a:spcPts val="400"/>
              </a:spcBef>
              <a:buNone/>
              <a:defRPr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916275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EXPLAN: Join Remote MongoDB/MySQL and PostgreSQ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3231">
              <a:defRPr sz="2807"/>
            </a:lvl1pPr>
          </a:lstStyle>
          <a:p>
            <a:r>
              <a:rPr dirty="0"/>
              <a:t>EXPLAN: </a:t>
            </a:r>
            <a:r>
              <a:rPr lang="en-US" dirty="0"/>
              <a:t>Join ClickHouse, MySQL and PostgreSQL</a:t>
            </a:r>
            <a:endParaRPr dirty="0"/>
          </a:p>
        </p:txBody>
      </p:sp>
      <p:sp>
        <p:nvSpPr>
          <p:cNvPr id="279" name="postgres=# EXPLAIN (VERBOSE, COSTS off) SELECT city_name, country_name, continent_name FROM  mysql_tbl_continents cont, mongo_tbl_countries count, postgres_tbl_cities cit WHERE cit.country_id = count.country_id AND count.continent_id = cont.continent_id;…"/>
          <p:cNvSpPr txBox="1">
            <a:spLocks noGrp="1"/>
          </p:cNvSpPr>
          <p:nvPr>
            <p:ph sz="quarter" idx="10"/>
          </p:nvPr>
        </p:nvSpPr>
        <p:spPr>
          <a:xfrm>
            <a:off x="442913" y="1719263"/>
            <a:ext cx="11344275" cy="44039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rmAutofit lnSpcReduction="10000"/>
          </a:bodyPr>
          <a:lstStyle/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postgres=# EXPLAIN (VERBOSE, COSTS off) SELECT city_name, country_name, continent_name FROM  mysql_tbl_continents cont, mongo_tbl_countries count, postgres_tbl_cities cit WHERE cit.country_id = count.country_id AND count.continent_id = cont.continent_id;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                            QUERY PLAN                                                 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------------------------------------------------------------------------------------------------------------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Merge Join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Output: cit.city_name, count.country_name, cont.continent_name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Merge Cond: (cit.country_id = count.country_id)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-&gt;  Sort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Output: cit.city_name, cit.country_id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Sort Key: cit.country_id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-&gt;  Seq Scan on public.postgres_tbl_cities cit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Output: cit.city_name, cit.country_id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-&gt;  Sort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Output: cont.continent_name, count.country_name, count.country_id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Sort Key: count.country_id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-&gt;  Hash Join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Output: cont.continent_name, count.country_name, count.country_id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Hash Cond: (cont.continent_id = count.continent_id)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-&gt;  Foreign Scan on public.mysql_tbl_continents cont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Output: cont.continent_id, cont.continent_name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Local server startup cost: 10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Remote query: SELECT `continent_id`, `continent_name` FROM `db`.`mysql_tbl_continents`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-&gt;  Hash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Output: count.country_name, count.country_id, count.continent_id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-&gt;  Foreign Scan on public.mongo_tbl_countries count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      Output: count.country_name, count.country_id, count.continent_id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                           Foreign Namespace: test.mongo_tbl_countries</a:t>
            </a:r>
          </a:p>
          <a:p>
            <a:pPr marL="0" indent="0" defTabSz="670543">
              <a:spcBef>
                <a:spcPts val="133"/>
              </a:spcBef>
              <a:buNone/>
              <a:defRPr sz="77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100" dirty="0"/>
              <a:t>(23 rows)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1981847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ostgreSQL Foreign Data Wrapper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06409">
              <a:defRPr sz="2000"/>
            </a:lvl1pPr>
          </a:lstStyle>
          <a:p>
            <a:r>
              <a:rPr lang="en-US" dirty="0"/>
              <a:t>Push Down – A Performance feature</a:t>
            </a:r>
            <a:endParaRPr dirty="0"/>
          </a:p>
        </p:txBody>
      </p:sp>
      <p:sp>
        <p:nvSpPr>
          <p:cNvPr id="283" name="Quals pushdown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Autofit/>
          </a:bodyPr>
          <a:lstStyle/>
          <a:p>
            <a:pPr>
              <a:lnSpc>
                <a:spcPct val="200000"/>
              </a:lnSpc>
              <a:spcBef>
                <a:spcPts val="400"/>
              </a:spcBef>
              <a:defRPr sz="11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  <a:sym typeface="Courier New"/>
              </a:rPr>
              <a:t>Operator and function pushdown</a:t>
            </a:r>
          </a:p>
          <a:p>
            <a:pPr>
              <a:lnSpc>
                <a:spcPct val="200000"/>
              </a:lnSpc>
              <a:spcBef>
                <a:spcPts val="400"/>
              </a:spcBef>
              <a:defRPr sz="11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  <a:sym typeface="Courier New"/>
              </a:rPr>
              <a:t>Predicate push down</a:t>
            </a:r>
          </a:p>
          <a:p>
            <a:pPr>
              <a:lnSpc>
                <a:spcPct val="200000"/>
              </a:lnSpc>
              <a:spcBef>
                <a:spcPts val="400"/>
              </a:spcBef>
              <a:defRPr sz="11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  <a:sym typeface="Courier New"/>
              </a:rPr>
              <a:t>Aggregate push down</a:t>
            </a:r>
          </a:p>
          <a:p>
            <a:pPr>
              <a:lnSpc>
                <a:spcPct val="200000"/>
              </a:lnSpc>
              <a:spcBef>
                <a:spcPts val="400"/>
              </a:spcBef>
              <a:defRPr sz="11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  <a:sym typeface="Courier New"/>
              </a:rPr>
              <a:t>Join push down</a:t>
            </a:r>
          </a:p>
        </p:txBody>
      </p:sp>
      <p:sp>
        <p:nvSpPr>
          <p:cNvPr id="28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347200" y="6424613"/>
            <a:ext cx="2844800" cy="3714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2154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ostgreSQL Foreign Data Wrapper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06409">
              <a:defRPr sz="2000"/>
            </a:lvl1pPr>
          </a:lstStyle>
          <a:p>
            <a:r>
              <a:rPr dirty="0"/>
              <a:t>PostgreSQL Foreign Data Wrapper - JOIN Push Down </a:t>
            </a:r>
          </a:p>
        </p:txBody>
      </p:sp>
      <p:sp>
        <p:nvSpPr>
          <p:cNvPr id="287" name="Quals pushdown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rmAutofit fontScale="92500"/>
          </a:bodyPr>
          <a:lstStyle/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postgres=# </a:t>
            </a:r>
            <a:r>
              <a:rPr sz="1200" b="1" dirty="0"/>
              <a:t>EXPLAIN</a:t>
            </a:r>
            <a:r>
              <a:rPr sz="1200" dirty="0"/>
              <a:t> (VERBOSE, COST off) SELECT * from postgres_tbl_name n right join postgres_tbl_job j on(j.name_id &gt; </a:t>
            </a:r>
            <a:r>
              <a:rPr sz="1200" dirty="0">
                <a:hlinkClick r:id="rId2"/>
              </a:rPr>
              <a:t>n.id</a:t>
            </a:r>
            <a:r>
              <a:rPr sz="1200" dirty="0"/>
              <a:t>);</a:t>
            </a:r>
          </a:p>
          <a:p>
            <a:pPr marL="0" indent="0" algn="ctr">
              <a:lnSpc>
                <a:spcPct val="200000"/>
              </a:lnSpc>
              <a:spcBef>
                <a:spcPts val="400"/>
              </a:spcBef>
              <a:buNone/>
              <a:defRPr sz="10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b="0" dirty="0"/>
              <a:t>QUERY PLAN</a:t>
            </a:r>
            <a:r>
              <a:rPr sz="1200" dirty="0"/>
              <a:t>                                                                                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------------------------------------------------------------------------------------------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Foreign Scan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Output: n.id, n.name, j.id, j.job_title, j.name_id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Relations: (public.postgres_tbl_job j) LEFT JOIN (public.postgres_tbl_name n)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</a:t>
            </a:r>
            <a:r>
              <a:rPr sz="1200" b="1" dirty="0"/>
              <a:t>Remote SQL: SELECT r2.id, r2.job_title, r2.name_id, r1.id, r1.name 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      FROM (public.postgres_tbl_job r2 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      LEFT JOIN public.postgres_tbl_name r1 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      ON    (((r2.name_id &gt; r1.id))))</a:t>
            </a:r>
          </a:p>
          <a:p>
            <a:pPr marL="0" indent="0">
              <a:lnSpc>
                <a:spcPct val="200000"/>
              </a:lnSpc>
              <a:spcBef>
                <a:spcPts val="400"/>
              </a:spcBef>
              <a:buNone/>
              <a:defRPr sz="1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(4 rows)</a:t>
            </a:r>
            <a:endParaRPr dirty="0"/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347200" y="6424613"/>
            <a:ext cx="2844800" cy="3714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2475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ostgreSQL Foreign Data Wrapper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06409">
              <a:defRPr sz="2000"/>
            </a:lvl1pPr>
          </a:lstStyle>
          <a:p>
            <a:r>
              <a:rPr dirty="0"/>
              <a:t>PostgreSQL Foreign Data Wrapper - Aggregate Push Down</a:t>
            </a:r>
          </a:p>
        </p:txBody>
      </p:sp>
      <p:sp>
        <p:nvSpPr>
          <p:cNvPr id="291" name="Quals pushdown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/>
          <a:lstStyle/>
          <a:p>
            <a:pPr marL="0" indent="0" defTabSz="853417">
              <a:spcBef>
                <a:spcPts val="267"/>
              </a:spcBef>
              <a:buSzPct val="100000"/>
              <a:buNone/>
              <a:defRPr sz="98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200" dirty="0"/>
              <a:t>PostgreSQL FDW</a:t>
            </a:r>
          </a:p>
          <a:p>
            <a:pPr marL="0" indent="0" defTabSz="853417">
              <a:spcBef>
                <a:spcPts val="267"/>
              </a:spcBef>
              <a:buNone/>
              <a:defRPr sz="98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postgres=# EXPLAIN  VERBOSE select count(*) from postgres_tbl_name;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                QUERY PLAN                          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-------------------------------------------------------------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Foreign Scan  (cost=108.53..152.69 rows=1 width=8)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Output: (count(*))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Relations: Aggregate on (public.postgres_tbl_name)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FFE948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</a:t>
            </a:r>
            <a:r>
              <a:rPr sz="1200" b="1" dirty="0">
                <a:solidFill>
                  <a:srgbClr val="000000"/>
                </a:solidFill>
              </a:rPr>
              <a:t> Remote SQL: SELECT count(*) FROM public.postgres_tbl_name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(4 rows)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1200" dirty="0"/>
          </a:p>
          <a:p>
            <a:pPr marL="0" indent="0" defTabSz="853417">
              <a:spcBef>
                <a:spcPts val="267"/>
              </a:spcBef>
              <a:buSzPct val="100000"/>
              <a:buNone/>
              <a:defRPr sz="98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sz="1200" dirty="0"/>
              <a:t>MySQL FDW</a:t>
            </a:r>
          </a:p>
          <a:p>
            <a:pPr marL="0" indent="0" defTabSz="853417">
              <a:spcBef>
                <a:spcPts val="267"/>
              </a:spcBef>
              <a:buNone/>
              <a:defRPr sz="98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postgres=# EXPLAIN  VERBOSE select count(*) from mysql_tbl_continents;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                                QUERY PLAN                                         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--------------------------------------------------------------------------------------------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</a:t>
            </a:r>
            <a:r>
              <a:rPr sz="1200" dirty="0">
                <a:solidFill>
                  <a:srgbClr val="FF382B"/>
                </a:solidFill>
              </a:rPr>
              <a:t>Aggregate  (cost=1012.50..1012.51 rows=1 width=8)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Output: count(*)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-&gt;  Foreign Scan on public.mysql_tbl_continents  (cost=10.00..1010.00 rows=1000 width=0)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Output: continent_id, continent_name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Local server startup cost: 10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         </a:t>
            </a:r>
            <a:r>
              <a:rPr sz="1200" b="1" dirty="0">
                <a:solidFill>
                  <a:srgbClr val="FF382B"/>
                </a:solidFill>
              </a:rPr>
              <a:t>Remote query: SELECT NULL FROM `db`.`mysql_tbl_continents`</a:t>
            </a:r>
          </a:p>
          <a:p>
            <a:pPr marL="0" indent="0" defTabSz="853417">
              <a:spcBef>
                <a:spcPts val="267"/>
              </a:spcBef>
              <a:buNone/>
              <a:defRPr sz="98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200" dirty="0"/>
              <a:t>(6 rows)</a:t>
            </a:r>
            <a:endParaRPr dirty="0"/>
          </a:p>
        </p:txBody>
      </p:sp>
      <p:sp>
        <p:nvSpPr>
          <p:cNvPr id="2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347200" y="6424613"/>
            <a:ext cx="2844800" cy="3714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2020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ostgreSQL Foreign Data Wrapp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7216">
              <a:defRPr sz="2600"/>
            </a:lvl1pPr>
          </a:lstStyle>
          <a:p>
            <a:r>
              <a:rPr dirty="0"/>
              <a:t>Other PostgreSQL Foreign Data Wrapper Features</a:t>
            </a:r>
          </a:p>
        </p:txBody>
      </p:sp>
      <p:sp>
        <p:nvSpPr>
          <p:cNvPr id="295" name="DML Support*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 anchor="t"/>
          <a:lstStyle/>
          <a:p>
            <a:pPr marL="304792" indent="-304792">
              <a:lnSpc>
                <a:spcPct val="200000"/>
              </a:lnSpc>
              <a:buSzPct val="100000"/>
              <a:buChar char="•"/>
            </a:pPr>
            <a:r>
              <a:rPr lang="en-US" dirty="0"/>
              <a:t>Writeable Foreign Data Wrapper</a:t>
            </a:r>
            <a:r>
              <a:rPr dirty="0"/>
              <a:t>* </a:t>
            </a:r>
          </a:p>
          <a:p>
            <a:pPr marL="304792" indent="-304792">
              <a:lnSpc>
                <a:spcPct val="200000"/>
              </a:lnSpc>
              <a:buSzPct val="100000"/>
              <a:buChar char="•"/>
            </a:pPr>
            <a:r>
              <a:rPr dirty="0"/>
              <a:t>Connection Pooling</a:t>
            </a:r>
            <a:endParaRPr lang="en-US" dirty="0"/>
          </a:p>
          <a:p>
            <a:pPr marL="304792" indent="-304792">
              <a:lnSpc>
                <a:spcPct val="200000"/>
              </a:lnSpc>
              <a:buSzPct val="100000"/>
              <a:buChar char="•"/>
            </a:pPr>
            <a:endParaRPr dirty="0"/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347200" y="6424613"/>
            <a:ext cx="2844800" cy="3714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5360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Percona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26383482"/>
              </p:ext>
            </p:extLst>
          </p:nvPr>
        </p:nvGraphicFramePr>
        <p:xfrm>
          <a:off x="442913" y="1719263"/>
          <a:ext cx="11344275" cy="4333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9986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570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ccessing Data From Multiple Sources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Why? Accessing Data From Multiple Sources</a:t>
            </a:r>
          </a:p>
        </p:txBody>
      </p:sp>
      <p:sp>
        <p:nvSpPr>
          <p:cNvPr id="154" name="SELECT data from multiple “Database Engines” and generate results?"/>
          <p:cNvSpPr txBox="1">
            <a:spLocks noGrp="1"/>
          </p:cNvSpPr>
          <p:nvPr>
            <p:ph sz="quarter" idx="10"/>
          </p:nvPr>
        </p:nvSpPr>
        <p:spPr>
          <a:xfrm>
            <a:off x="442913" y="1539646"/>
            <a:ext cx="11344275" cy="4592605"/>
          </a:xfrm>
        </p:spPr>
        <p:txBody>
          <a:bodyPr>
            <a:normAutofit/>
          </a:bodyPr>
          <a:lstStyle>
            <a:lvl1pPr>
              <a:spcBef>
                <a:spcPts val="300"/>
              </a:spcBef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indent="0">
              <a:buNone/>
            </a:pPr>
            <a:r>
              <a:rPr lang="en-US" sz="2800" dirty="0"/>
              <a:t>SELECT * from multiple “Database Engines” and generate results? </a:t>
            </a:r>
          </a:p>
        </p:txBody>
      </p:sp>
      <p:pic>
        <p:nvPicPr>
          <p:cNvPr id="155" name="Image" descr="Imag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8456" y="2209944"/>
            <a:ext cx="1622016" cy="968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Image" descr="Image"/>
          <p:cNvPicPr>
            <a:picLocks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3290963" y="2285178"/>
            <a:ext cx="846668" cy="892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68997" y="3752622"/>
            <a:ext cx="1622016" cy="8932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71506" y="3606132"/>
            <a:ext cx="1373473" cy="6709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471506" y="5048958"/>
            <a:ext cx="1851397" cy="8459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024231" y="5146250"/>
            <a:ext cx="846668" cy="845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A2F518-37D9-854F-BD53-A038B78C22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1031" y="5505477"/>
            <a:ext cx="1851397" cy="62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52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Application Architecture 1/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r>
              <a:rPr b="1" dirty="0">
                <a:latin typeface="Arial" panose="020B0604020202020204" pitchFamily="34" charset="0"/>
                <a:cs typeface="Arial" panose="020B0604020202020204" pitchFamily="34" charset="0"/>
              </a:rPr>
              <a:t>Application Architecture 1/2</a:t>
            </a:r>
          </a:p>
        </p:txBody>
      </p:sp>
      <p:pic>
        <p:nvPicPr>
          <p:cNvPr id="164" name="Image" descr="Imag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5065" y="2325975"/>
            <a:ext cx="846668" cy="6709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9635066" y="1414703"/>
            <a:ext cx="846668" cy="754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35065" y="3452005"/>
            <a:ext cx="846668" cy="2357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635065" y="4612405"/>
            <a:ext cx="846668" cy="318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91042" y="4946320"/>
            <a:ext cx="776173" cy="480457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libmysqlclient"/>
          <p:cNvSpPr/>
          <p:nvPr/>
        </p:nvSpPr>
        <p:spPr>
          <a:xfrm>
            <a:off x="6265334" y="1490134"/>
            <a:ext cx="1693333" cy="677333"/>
          </a:xfrm>
          <a:prstGeom prst="roundRect">
            <a:avLst>
              <a:gd name="adj" fmla="val 12472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libmysqlclient</a:t>
            </a:r>
          </a:p>
        </p:txBody>
      </p:sp>
      <p:sp>
        <p:nvSpPr>
          <p:cNvPr id="171" name="Libpq"/>
          <p:cNvSpPr/>
          <p:nvPr/>
        </p:nvSpPr>
        <p:spPr>
          <a:xfrm>
            <a:off x="6265334" y="2331706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Libpq</a:t>
            </a:r>
          </a:p>
        </p:txBody>
      </p:sp>
      <p:sp>
        <p:nvSpPr>
          <p:cNvPr id="172" name="libmongo-c"/>
          <p:cNvSpPr/>
          <p:nvPr/>
        </p:nvSpPr>
        <p:spPr>
          <a:xfrm>
            <a:off x="6265334" y="3183913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libmongo-c</a:t>
            </a:r>
          </a:p>
        </p:txBody>
      </p:sp>
      <p:pic>
        <p:nvPicPr>
          <p:cNvPr id="173" name="Image" descr="Image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17604" y="3955951"/>
            <a:ext cx="846668" cy="68286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JDBC"/>
          <p:cNvSpPr/>
          <p:nvPr/>
        </p:nvSpPr>
        <p:spPr>
          <a:xfrm>
            <a:off x="6265334" y="4036121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JDBC</a:t>
            </a:r>
          </a:p>
        </p:txBody>
      </p:sp>
      <p:sp>
        <p:nvSpPr>
          <p:cNvPr id="175" name="File System API"/>
          <p:cNvSpPr/>
          <p:nvPr/>
        </p:nvSpPr>
        <p:spPr>
          <a:xfrm>
            <a:off x="6265334" y="5736682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lang="en-US" sz="1467" dirty="0"/>
              <a:t>ODBC</a:t>
            </a:r>
            <a:endParaRPr sz="1467" dirty="0"/>
          </a:p>
        </p:txBody>
      </p:sp>
      <p:sp>
        <p:nvSpPr>
          <p:cNvPr id="176" name="Rectangle"/>
          <p:cNvSpPr/>
          <p:nvPr/>
        </p:nvSpPr>
        <p:spPr>
          <a:xfrm>
            <a:off x="443507" y="1359160"/>
            <a:ext cx="2322891" cy="528509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9" rIns="60959" anchor="ctr"/>
          <a:lstStyle/>
          <a:p>
            <a:pPr>
              <a:defRPr sz="1100">
                <a:solidFill>
                  <a:srgbClr val="FFFFFF"/>
                </a:solidFill>
              </a:defRPr>
            </a:pPr>
            <a:endParaRPr sz="1467" dirty="0"/>
          </a:p>
        </p:txBody>
      </p:sp>
      <p:sp>
        <p:nvSpPr>
          <p:cNvPr id="177" name="U…"/>
          <p:cNvSpPr txBox="1"/>
          <p:nvPr/>
        </p:nvSpPr>
        <p:spPr>
          <a:xfrm>
            <a:off x="455414" y="2179680"/>
            <a:ext cx="211996" cy="3704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U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S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E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R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endParaRPr sz="1467" dirty="0"/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A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P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P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L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I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C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A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T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I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O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/>
              <a:t>N</a:t>
            </a:r>
          </a:p>
        </p:txBody>
      </p:sp>
      <p:sp>
        <p:nvSpPr>
          <p:cNvPr id="178" name="Join"/>
          <p:cNvSpPr/>
          <p:nvPr/>
        </p:nvSpPr>
        <p:spPr>
          <a:xfrm>
            <a:off x="888020" y="1403400"/>
            <a:ext cx="884243" cy="519661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algn="ctr"/>
            <a:r>
              <a:rPr sz="1467" dirty="0"/>
              <a:t>Join</a:t>
            </a:r>
          </a:p>
        </p:txBody>
      </p:sp>
      <p:sp>
        <p:nvSpPr>
          <p:cNvPr id="179" name="Rectangle"/>
          <p:cNvSpPr/>
          <p:nvPr/>
        </p:nvSpPr>
        <p:spPr>
          <a:xfrm>
            <a:off x="1811831" y="1403402"/>
            <a:ext cx="884244" cy="519661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9" rIns="60959" anchor="ctr"/>
          <a:lstStyle/>
          <a:p>
            <a:pPr>
              <a:defRPr sz="1100">
                <a:solidFill>
                  <a:srgbClr val="EE230C"/>
                </a:solidFill>
              </a:defRPr>
            </a:pPr>
            <a:endParaRPr sz="1467" dirty="0"/>
          </a:p>
        </p:txBody>
      </p:sp>
      <p:sp>
        <p:nvSpPr>
          <p:cNvPr id="180" name="PostgreSQL…"/>
          <p:cNvSpPr/>
          <p:nvPr/>
        </p:nvSpPr>
        <p:spPr>
          <a:xfrm>
            <a:off x="1865866" y="2302559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sz="1067" dirty="0">
                <a:solidFill>
                  <a:srgbClr val="FFFFFF"/>
                </a:solidFill>
              </a:rPr>
              <a:t>PostgreSQL </a:t>
            </a:r>
          </a:p>
          <a:p>
            <a:pPr algn="ctr"/>
            <a:r>
              <a:rPr sz="1067" i="1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1" name="MongoDB…"/>
          <p:cNvSpPr/>
          <p:nvPr/>
        </p:nvSpPr>
        <p:spPr>
          <a:xfrm>
            <a:off x="1865866" y="3154766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sz="1067" dirty="0">
                <a:solidFill>
                  <a:srgbClr val="FFFFFF"/>
                </a:solidFill>
              </a:rPr>
              <a:t>MongoDB</a:t>
            </a:r>
          </a:p>
          <a:p>
            <a:pPr algn="ctr"/>
            <a:r>
              <a:rPr sz="1067" i="1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2" name="JDBC…"/>
          <p:cNvSpPr/>
          <p:nvPr/>
        </p:nvSpPr>
        <p:spPr>
          <a:xfrm>
            <a:off x="1865866" y="4006974"/>
            <a:ext cx="776175" cy="776173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sz="1067" dirty="0">
                <a:solidFill>
                  <a:srgbClr val="FFFFFF"/>
                </a:solidFill>
              </a:rPr>
              <a:t>JDBC</a:t>
            </a:r>
          </a:p>
          <a:p>
            <a:pPr algn="ctr"/>
            <a:r>
              <a:rPr sz="1067" i="1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3" name="File System…"/>
          <p:cNvSpPr/>
          <p:nvPr/>
        </p:nvSpPr>
        <p:spPr>
          <a:xfrm>
            <a:off x="1865866" y="4853986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lang="en-US" sz="1067" dirty="0">
                <a:solidFill>
                  <a:srgbClr val="FFFFFF"/>
                </a:solidFill>
              </a:rPr>
              <a:t>JDBC</a:t>
            </a:r>
          </a:p>
          <a:p>
            <a:pPr algn="ctr"/>
            <a:r>
              <a:rPr lang="en-US" sz="1067" i="1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4" name="MySQL…"/>
          <p:cNvSpPr/>
          <p:nvPr/>
        </p:nvSpPr>
        <p:spPr>
          <a:xfrm>
            <a:off x="1865866" y="1450351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>
              <a:defRPr sz="800">
                <a:solidFill>
                  <a:srgbClr val="FFFFFF"/>
                </a:solidFill>
              </a:defRPr>
            </a:pPr>
            <a:r>
              <a:rPr sz="1067" dirty="0"/>
              <a:t>MySQL</a:t>
            </a:r>
          </a:p>
          <a:p>
            <a:pPr algn="ctr">
              <a:defRPr sz="500" i="1">
                <a:solidFill>
                  <a:srgbClr val="FFFFFF"/>
                </a:solidFill>
              </a:defRPr>
            </a:pPr>
            <a:r>
              <a:rPr sz="667" dirty="0"/>
              <a:t>Module</a:t>
            </a:r>
          </a:p>
        </p:txBody>
      </p:sp>
      <p:sp>
        <p:nvSpPr>
          <p:cNvPr id="185" name="…"/>
          <p:cNvSpPr/>
          <p:nvPr/>
        </p:nvSpPr>
        <p:spPr>
          <a:xfrm>
            <a:off x="1865866" y="5711387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pPr>
              <a:defRPr sz="700">
                <a:solidFill>
                  <a:srgbClr val="FFFFFF"/>
                </a:solidFill>
              </a:defRPr>
            </a:pPr>
            <a:r>
              <a:rPr lang="en-US" sz="933" dirty="0"/>
              <a:t>ODBC</a:t>
            </a:r>
          </a:p>
          <a:p>
            <a:pPr>
              <a:defRPr sz="700">
                <a:solidFill>
                  <a:srgbClr val="FFFFFF"/>
                </a:solidFill>
              </a:defRPr>
            </a:pPr>
            <a:r>
              <a:rPr lang="en-US" sz="1067" i="1" dirty="0"/>
              <a:t>Module</a:t>
            </a:r>
          </a:p>
        </p:txBody>
      </p:sp>
      <p:sp>
        <p:nvSpPr>
          <p:cNvPr id="186" name="Line"/>
          <p:cNvSpPr/>
          <p:nvPr/>
        </p:nvSpPr>
        <p:spPr>
          <a:xfrm>
            <a:off x="2641600" y="1880238"/>
            <a:ext cx="362373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87" name="JDBC"/>
          <p:cNvSpPr/>
          <p:nvPr/>
        </p:nvSpPr>
        <p:spPr>
          <a:xfrm>
            <a:off x="6265334" y="4888327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JDBC</a:t>
            </a:r>
          </a:p>
        </p:txBody>
      </p:sp>
      <p:sp>
        <p:nvSpPr>
          <p:cNvPr id="188" name="Line"/>
          <p:cNvSpPr/>
          <p:nvPr/>
        </p:nvSpPr>
        <p:spPr>
          <a:xfrm>
            <a:off x="2641601" y="2690646"/>
            <a:ext cx="3623735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89" name="Line"/>
          <p:cNvSpPr/>
          <p:nvPr/>
        </p:nvSpPr>
        <p:spPr>
          <a:xfrm>
            <a:off x="2641601" y="3542853"/>
            <a:ext cx="3623735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0" name="Line"/>
          <p:cNvSpPr/>
          <p:nvPr/>
        </p:nvSpPr>
        <p:spPr>
          <a:xfrm>
            <a:off x="2641601" y="4395060"/>
            <a:ext cx="3623735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1" name="Line"/>
          <p:cNvSpPr/>
          <p:nvPr/>
        </p:nvSpPr>
        <p:spPr>
          <a:xfrm>
            <a:off x="2641601" y="5242072"/>
            <a:ext cx="3623735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2" name="Line"/>
          <p:cNvSpPr/>
          <p:nvPr/>
        </p:nvSpPr>
        <p:spPr>
          <a:xfrm>
            <a:off x="2735643" y="6089085"/>
            <a:ext cx="3529691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3" name="Line"/>
          <p:cNvSpPr/>
          <p:nvPr/>
        </p:nvSpPr>
        <p:spPr>
          <a:xfrm>
            <a:off x="7945438" y="1828799"/>
            <a:ext cx="1604962" cy="21922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4" name="Line"/>
          <p:cNvSpPr/>
          <p:nvPr/>
        </p:nvSpPr>
        <p:spPr>
          <a:xfrm>
            <a:off x="7941734" y="2670373"/>
            <a:ext cx="1610671" cy="34276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5" name="Line"/>
          <p:cNvSpPr/>
          <p:nvPr/>
        </p:nvSpPr>
        <p:spPr>
          <a:xfrm>
            <a:off x="7941734" y="3534431"/>
            <a:ext cx="1608665" cy="22425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6" name="Line"/>
          <p:cNvSpPr/>
          <p:nvPr/>
        </p:nvSpPr>
        <p:spPr>
          <a:xfrm>
            <a:off x="7941734" y="4322246"/>
            <a:ext cx="776173" cy="1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7" name="Line"/>
          <p:cNvSpPr/>
          <p:nvPr/>
        </p:nvSpPr>
        <p:spPr>
          <a:xfrm>
            <a:off x="7941734" y="5190588"/>
            <a:ext cx="967960" cy="15016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8" name="Line"/>
          <p:cNvSpPr/>
          <p:nvPr/>
        </p:nvSpPr>
        <p:spPr>
          <a:xfrm flipV="1">
            <a:off x="7958668" y="6089085"/>
            <a:ext cx="1593737" cy="15027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01F90C-56CE-534E-B6E2-E6694A0E62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1696" y="5752688"/>
            <a:ext cx="1656945" cy="56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25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SQL-MED - Management of External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84480" y="1719263"/>
            <a:ext cx="11623039" cy="2507963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SQL </a:t>
            </a:r>
            <a:r>
              <a:rPr lang="en-US" dirty="0"/>
              <a:t>standard, It is defined by ISO/IEC 9075-9:2008</a:t>
            </a:r>
            <a:endParaRPr lang="en-US" dirty="0">
              <a:sym typeface="Arial"/>
            </a:endParaRPr>
          </a:p>
          <a:p>
            <a:r>
              <a:rPr lang="en-US" dirty="0"/>
              <a:t>SQL/MED provides extensions to SQL that define </a:t>
            </a:r>
            <a:r>
              <a:rPr lang="en-US" dirty="0">
                <a:solidFill>
                  <a:srgbClr val="FF0000"/>
                </a:solidFill>
              </a:rPr>
              <a:t>FDW</a:t>
            </a:r>
            <a:r>
              <a:rPr lang="en-US" dirty="0"/>
              <a:t> ( Foreign Data Wrapper)</a:t>
            </a:r>
            <a:endParaRPr lang="en-US" dirty="0">
              <a:sym typeface="Arial"/>
            </a:endParaRPr>
          </a:p>
          <a:p>
            <a:r>
              <a:rPr lang="en-US" dirty="0"/>
              <a:t>PostgreSQL start implementing in its core since PostgreSQL Version 9.1</a:t>
            </a:r>
            <a:endParaRPr lang="en-US" dirty="0">
              <a:sym typeface="Arial"/>
            </a:endParaRPr>
          </a:p>
          <a:p>
            <a:r>
              <a:rPr lang="en-US" dirty="0"/>
              <a:t>PostgreSQL community builds PostgreSQL FDW called </a:t>
            </a:r>
            <a:r>
              <a:rPr lang="en-US" dirty="0">
                <a:solidFill>
                  <a:srgbClr val="FF0000"/>
                </a:solidFill>
              </a:rPr>
              <a:t>postgresql_fdw</a:t>
            </a:r>
            <a:r>
              <a:rPr lang="en-US" dirty="0"/>
              <a:t>.</a:t>
            </a:r>
            <a:endParaRPr lang="en-US" dirty="0">
              <a:sym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FCC460-CD52-C34C-91B0-68DEAE9C8707}"/>
              </a:ext>
            </a:extLst>
          </p:cNvPr>
          <p:cNvSpPr txBox="1">
            <a:spLocks/>
          </p:cNvSpPr>
          <p:nvPr/>
        </p:nvSpPr>
        <p:spPr>
          <a:xfrm>
            <a:off x="284481" y="4419025"/>
            <a:ext cx="11623038" cy="162125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Now there are many FDW implemented by other people</a:t>
            </a:r>
            <a:endParaRPr lang="en-US" i="1" dirty="0">
              <a:sym typeface="Arial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https://wiki.postgresql.org/wiki/Foreign_data_wrappers</a:t>
            </a:r>
          </a:p>
        </p:txBody>
      </p:sp>
    </p:spTree>
    <p:extLst>
      <p:ext uri="{BB962C8B-B14F-4D97-AF65-F5344CB8AC3E}">
        <p14:creationId xmlns:p14="http://schemas.microsoft.com/office/powerpoint/2010/main" val="163126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">
            <a:extLst>
              <a:ext uri="{FF2B5EF4-FFF2-40B4-BE49-F238E27FC236}">
                <a16:creationId xmlns:a16="http://schemas.microsoft.com/office/drawing/2014/main" id="{413846DD-E091-9141-8E37-04B8658E6181}"/>
              </a:ext>
            </a:extLst>
          </p:cNvPr>
          <p:cNvSpPr/>
          <p:nvPr/>
        </p:nvSpPr>
        <p:spPr>
          <a:xfrm>
            <a:off x="3268168" y="1360800"/>
            <a:ext cx="2322891" cy="528509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9" rIns="60959" anchor="ctr"/>
          <a:lstStyle/>
          <a:p>
            <a:pPr>
              <a:defRPr sz="1100">
                <a:solidFill>
                  <a:srgbClr val="FFFFFF"/>
                </a:solidFill>
              </a:defRPr>
            </a:pPr>
            <a:endParaRPr sz="1467" dirty="0"/>
          </a:p>
        </p:txBody>
      </p:sp>
      <p:sp>
        <p:nvSpPr>
          <p:cNvPr id="51" name="Join">
            <a:extLst>
              <a:ext uri="{FF2B5EF4-FFF2-40B4-BE49-F238E27FC236}">
                <a16:creationId xmlns:a16="http://schemas.microsoft.com/office/drawing/2014/main" id="{C601B2B7-62F3-0743-A278-1AF4CCC83CB7}"/>
              </a:ext>
            </a:extLst>
          </p:cNvPr>
          <p:cNvSpPr/>
          <p:nvPr/>
        </p:nvSpPr>
        <p:spPr>
          <a:xfrm>
            <a:off x="3798773" y="1403400"/>
            <a:ext cx="1680680" cy="519661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r>
              <a:rPr lang="en-US" sz="1467" dirty="0"/>
              <a:t>FDW </a:t>
            </a:r>
            <a:endParaRPr sz="1467" dirty="0"/>
          </a:p>
        </p:txBody>
      </p:sp>
      <p:sp>
        <p:nvSpPr>
          <p:cNvPr id="162" name="Application Architecture 1/2"/>
          <p:cNvSpPr txBox="1">
            <a:spLocks noGrp="1"/>
          </p:cNvSpPr>
          <p:nvPr>
            <p:ph type="title"/>
          </p:nvPr>
        </p:nvSpPr>
        <p:spPr>
          <a:xfrm>
            <a:off x="279917" y="141190"/>
            <a:ext cx="11625943" cy="1034467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0000"/>
                </a:solidFill>
                <a:latin typeface="+mj-lt"/>
                <a:ea typeface="+mj-ea"/>
                <a:cs typeface="+mj-cs"/>
                <a:sym typeface="맑은 고딕"/>
              </a:defRPr>
            </a:lvl1pPr>
          </a:lstStyle>
          <a:p>
            <a:r>
              <a:rPr b="1" dirty="0">
                <a:latin typeface="Arial" panose="020B0604020202020204" pitchFamily="34" charset="0"/>
                <a:cs typeface="Arial" panose="020B0604020202020204" pitchFamily="34" charset="0"/>
              </a:rPr>
              <a:t>Application Architecture 1/2</a:t>
            </a:r>
          </a:p>
        </p:txBody>
      </p:sp>
      <p:pic>
        <p:nvPicPr>
          <p:cNvPr id="164" name="Image" descr="Imag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5065" y="2325975"/>
            <a:ext cx="846668" cy="6709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9635066" y="1414703"/>
            <a:ext cx="846668" cy="754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35065" y="3452005"/>
            <a:ext cx="846668" cy="2357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635065" y="4612405"/>
            <a:ext cx="846668" cy="318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991042" y="4946320"/>
            <a:ext cx="776173" cy="480457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libmysqlclient"/>
          <p:cNvSpPr/>
          <p:nvPr/>
        </p:nvSpPr>
        <p:spPr>
          <a:xfrm>
            <a:off x="6265334" y="1490134"/>
            <a:ext cx="1693333" cy="677333"/>
          </a:xfrm>
          <a:prstGeom prst="roundRect">
            <a:avLst>
              <a:gd name="adj" fmla="val 12472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libmysqlclient</a:t>
            </a:r>
          </a:p>
        </p:txBody>
      </p:sp>
      <p:sp>
        <p:nvSpPr>
          <p:cNvPr id="171" name="Libpq"/>
          <p:cNvSpPr/>
          <p:nvPr/>
        </p:nvSpPr>
        <p:spPr>
          <a:xfrm>
            <a:off x="6265334" y="2331706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Libpq</a:t>
            </a:r>
          </a:p>
        </p:txBody>
      </p:sp>
      <p:sp>
        <p:nvSpPr>
          <p:cNvPr id="172" name="libmongo-c"/>
          <p:cNvSpPr/>
          <p:nvPr/>
        </p:nvSpPr>
        <p:spPr>
          <a:xfrm>
            <a:off x="6265334" y="3183913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libmongo-c</a:t>
            </a:r>
          </a:p>
        </p:txBody>
      </p:sp>
      <p:pic>
        <p:nvPicPr>
          <p:cNvPr id="173" name="Image" descr="Image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917604" y="3955951"/>
            <a:ext cx="846668" cy="68286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JDBC"/>
          <p:cNvSpPr/>
          <p:nvPr/>
        </p:nvSpPr>
        <p:spPr>
          <a:xfrm>
            <a:off x="6265334" y="4036121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JDBC</a:t>
            </a:r>
          </a:p>
        </p:txBody>
      </p:sp>
      <p:sp>
        <p:nvSpPr>
          <p:cNvPr id="175" name="File System API"/>
          <p:cNvSpPr/>
          <p:nvPr/>
        </p:nvSpPr>
        <p:spPr>
          <a:xfrm>
            <a:off x="6265334" y="5736682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lang="en-US" sz="1467" dirty="0"/>
              <a:t>ODBC</a:t>
            </a:r>
            <a:endParaRPr sz="1467" dirty="0"/>
          </a:p>
        </p:txBody>
      </p:sp>
      <p:sp>
        <p:nvSpPr>
          <p:cNvPr id="176" name="Rectangle"/>
          <p:cNvSpPr/>
          <p:nvPr/>
        </p:nvSpPr>
        <p:spPr>
          <a:xfrm>
            <a:off x="443507" y="1359160"/>
            <a:ext cx="2322891" cy="528509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9" rIns="60959" anchor="ctr"/>
          <a:lstStyle/>
          <a:p>
            <a:pPr>
              <a:defRPr sz="1100">
                <a:solidFill>
                  <a:srgbClr val="FFFFFF"/>
                </a:solidFill>
              </a:defRPr>
            </a:pPr>
            <a:endParaRPr sz="1467" dirty="0"/>
          </a:p>
        </p:txBody>
      </p:sp>
      <p:sp>
        <p:nvSpPr>
          <p:cNvPr id="177" name="U…"/>
          <p:cNvSpPr txBox="1"/>
          <p:nvPr/>
        </p:nvSpPr>
        <p:spPr>
          <a:xfrm>
            <a:off x="455414" y="2179680"/>
            <a:ext cx="211996" cy="3704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U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S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E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R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endParaRPr sz="1467" dirty="0">
              <a:solidFill>
                <a:srgbClr val="F0782F"/>
              </a:solidFill>
            </a:endParaRP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A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P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P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L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I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C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A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T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I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O</a:t>
            </a:r>
          </a:p>
          <a:p>
            <a:pPr>
              <a:defRPr sz="1100">
                <a:solidFill>
                  <a:srgbClr val="FFFFFF"/>
                </a:solidFill>
              </a:defRPr>
            </a:pPr>
            <a:r>
              <a:rPr sz="1467" dirty="0">
                <a:solidFill>
                  <a:srgbClr val="F0782F"/>
                </a:solidFill>
              </a:rPr>
              <a:t>N</a:t>
            </a:r>
          </a:p>
        </p:txBody>
      </p:sp>
      <p:sp>
        <p:nvSpPr>
          <p:cNvPr id="178" name="Join"/>
          <p:cNvSpPr/>
          <p:nvPr/>
        </p:nvSpPr>
        <p:spPr>
          <a:xfrm>
            <a:off x="888020" y="1403400"/>
            <a:ext cx="884243" cy="519661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>
              <a:defRPr sz="1100">
                <a:solidFill>
                  <a:srgbClr val="FFFFFF"/>
                </a:solidFill>
              </a:defRPr>
            </a:lvl1pPr>
          </a:lstStyle>
          <a:p>
            <a:pPr algn="ctr"/>
            <a:r>
              <a:rPr sz="1467" dirty="0"/>
              <a:t>Join</a:t>
            </a:r>
          </a:p>
        </p:txBody>
      </p:sp>
      <p:sp>
        <p:nvSpPr>
          <p:cNvPr id="179" name="Rectangle"/>
          <p:cNvSpPr/>
          <p:nvPr/>
        </p:nvSpPr>
        <p:spPr>
          <a:xfrm>
            <a:off x="1811831" y="1403402"/>
            <a:ext cx="884244" cy="519661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60959" rIns="60959" anchor="ctr"/>
          <a:lstStyle/>
          <a:p>
            <a:pPr>
              <a:defRPr sz="1100">
                <a:solidFill>
                  <a:srgbClr val="EE230C"/>
                </a:solidFill>
              </a:defRPr>
            </a:pPr>
            <a:endParaRPr sz="1467" dirty="0"/>
          </a:p>
        </p:txBody>
      </p:sp>
      <p:sp>
        <p:nvSpPr>
          <p:cNvPr id="180" name="PostgreSQL…"/>
          <p:cNvSpPr/>
          <p:nvPr/>
        </p:nvSpPr>
        <p:spPr>
          <a:xfrm>
            <a:off x="1865866" y="2302559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sz="1067" dirty="0">
                <a:solidFill>
                  <a:srgbClr val="FFFFFF"/>
                </a:solidFill>
              </a:rPr>
              <a:t>PostgreSQL </a:t>
            </a:r>
          </a:p>
          <a:p>
            <a:pPr algn="ctr"/>
            <a:r>
              <a:rPr sz="1067" i="1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1" name="MongoDB…"/>
          <p:cNvSpPr/>
          <p:nvPr/>
        </p:nvSpPr>
        <p:spPr>
          <a:xfrm>
            <a:off x="1865866" y="3154766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sz="1067" strike="sngStrike" dirty="0">
                <a:solidFill>
                  <a:srgbClr val="FFFFFF"/>
                </a:solidFill>
              </a:rPr>
              <a:t>MongoDB</a:t>
            </a:r>
          </a:p>
          <a:p>
            <a:pPr algn="ctr"/>
            <a:r>
              <a:rPr sz="1067" i="1" strike="sngStrike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2" name="JDBC…"/>
          <p:cNvSpPr/>
          <p:nvPr/>
        </p:nvSpPr>
        <p:spPr>
          <a:xfrm>
            <a:off x="1865866" y="4006974"/>
            <a:ext cx="776175" cy="776173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lang="en-US" sz="1067" strike="sngStrike" dirty="0">
                <a:solidFill>
                  <a:srgbClr val="FFFFFF"/>
                </a:solidFill>
              </a:rPr>
              <a:t>Spark</a:t>
            </a:r>
            <a:endParaRPr sz="1067" strike="sngStrike" dirty="0">
              <a:solidFill>
                <a:srgbClr val="FFFFFF"/>
              </a:solidFill>
            </a:endParaRPr>
          </a:p>
          <a:p>
            <a:pPr algn="ctr"/>
            <a:r>
              <a:rPr sz="1067" i="1" strike="sngStrike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3" name="File System…"/>
          <p:cNvSpPr/>
          <p:nvPr/>
        </p:nvSpPr>
        <p:spPr>
          <a:xfrm>
            <a:off x="1865866" y="4853986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/>
            <a:r>
              <a:rPr lang="en-US" sz="1067" strike="sngStrike" dirty="0">
                <a:solidFill>
                  <a:srgbClr val="FFFFFF"/>
                </a:solidFill>
              </a:rPr>
              <a:t>Hive</a:t>
            </a:r>
          </a:p>
          <a:p>
            <a:pPr algn="ctr"/>
            <a:r>
              <a:rPr lang="en-US" sz="1067" i="1" strike="sngStrike" dirty="0">
                <a:solidFill>
                  <a:srgbClr val="FFFFFF"/>
                </a:solidFill>
              </a:rPr>
              <a:t>Module</a:t>
            </a:r>
          </a:p>
        </p:txBody>
      </p:sp>
      <p:sp>
        <p:nvSpPr>
          <p:cNvPr id="184" name="MySQL…"/>
          <p:cNvSpPr/>
          <p:nvPr/>
        </p:nvSpPr>
        <p:spPr>
          <a:xfrm>
            <a:off x="1865866" y="1450351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/>
          <a:p>
            <a:pPr algn="ctr">
              <a:defRPr sz="800">
                <a:solidFill>
                  <a:srgbClr val="FFFFFF"/>
                </a:solidFill>
              </a:defRPr>
            </a:pPr>
            <a:r>
              <a:rPr sz="1067" strike="sngStrike" dirty="0"/>
              <a:t>MySQL</a:t>
            </a:r>
          </a:p>
          <a:p>
            <a:pPr algn="ctr">
              <a:defRPr sz="500" i="1">
                <a:solidFill>
                  <a:srgbClr val="FFFFFF"/>
                </a:solidFill>
              </a:defRPr>
            </a:pPr>
            <a:r>
              <a:rPr sz="667" strike="sngStrike" dirty="0"/>
              <a:t>Module</a:t>
            </a:r>
          </a:p>
        </p:txBody>
      </p:sp>
      <p:sp>
        <p:nvSpPr>
          <p:cNvPr id="185" name="…"/>
          <p:cNvSpPr/>
          <p:nvPr/>
        </p:nvSpPr>
        <p:spPr>
          <a:xfrm>
            <a:off x="1865866" y="5711387"/>
            <a:ext cx="776175" cy="776175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pPr>
              <a:defRPr sz="700">
                <a:solidFill>
                  <a:srgbClr val="FFFFFF"/>
                </a:solidFill>
              </a:defRPr>
            </a:pPr>
            <a:r>
              <a:rPr lang="en-US" sz="933" strike="sngStrike" dirty="0"/>
              <a:t>Clickhouse</a:t>
            </a:r>
          </a:p>
          <a:p>
            <a:pPr>
              <a:defRPr sz="700">
                <a:solidFill>
                  <a:srgbClr val="FFFFFF"/>
                </a:solidFill>
              </a:defRPr>
            </a:pPr>
            <a:r>
              <a:rPr lang="en-US" sz="1067" i="1" strike="sngStrike" dirty="0"/>
              <a:t>Module</a:t>
            </a:r>
          </a:p>
        </p:txBody>
      </p:sp>
      <p:sp>
        <p:nvSpPr>
          <p:cNvPr id="187" name="JDBC"/>
          <p:cNvSpPr/>
          <p:nvPr/>
        </p:nvSpPr>
        <p:spPr>
          <a:xfrm>
            <a:off x="6265334" y="4888327"/>
            <a:ext cx="1693333" cy="677335"/>
          </a:xfrm>
          <a:prstGeom prst="roundRect">
            <a:avLst>
              <a:gd name="adj" fmla="val 16926"/>
            </a:avLst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r>
              <a:rPr sz="1467" dirty="0"/>
              <a:t>JDBC</a:t>
            </a:r>
          </a:p>
        </p:txBody>
      </p:sp>
      <p:sp>
        <p:nvSpPr>
          <p:cNvPr id="188" name="Line"/>
          <p:cNvSpPr/>
          <p:nvPr/>
        </p:nvSpPr>
        <p:spPr>
          <a:xfrm flipV="1">
            <a:off x="2641602" y="2670374"/>
            <a:ext cx="585078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3" name="Line"/>
          <p:cNvSpPr/>
          <p:nvPr/>
        </p:nvSpPr>
        <p:spPr>
          <a:xfrm>
            <a:off x="7945438" y="1828799"/>
            <a:ext cx="1604962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4" name="Line"/>
          <p:cNvSpPr/>
          <p:nvPr/>
        </p:nvSpPr>
        <p:spPr>
          <a:xfrm>
            <a:off x="7941734" y="2670373"/>
            <a:ext cx="1610671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5" name="Line"/>
          <p:cNvSpPr/>
          <p:nvPr/>
        </p:nvSpPr>
        <p:spPr>
          <a:xfrm>
            <a:off x="7941734" y="3534431"/>
            <a:ext cx="160866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6" name="Line"/>
          <p:cNvSpPr/>
          <p:nvPr/>
        </p:nvSpPr>
        <p:spPr>
          <a:xfrm>
            <a:off x="7941734" y="4322246"/>
            <a:ext cx="776173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7" name="Line"/>
          <p:cNvSpPr/>
          <p:nvPr/>
        </p:nvSpPr>
        <p:spPr>
          <a:xfrm>
            <a:off x="7941734" y="5190588"/>
            <a:ext cx="967960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198" name="Line"/>
          <p:cNvSpPr/>
          <p:nvPr/>
        </p:nvSpPr>
        <p:spPr>
          <a:xfrm flipV="1">
            <a:off x="7958668" y="6089085"/>
            <a:ext cx="1593737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01F90C-56CE-534E-B6E2-E6694A0E62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1696" y="5752689"/>
            <a:ext cx="1419193" cy="480456"/>
          </a:xfrm>
          <a:prstGeom prst="rect">
            <a:avLst/>
          </a:prstGeom>
        </p:spPr>
      </p:pic>
      <p:sp>
        <p:nvSpPr>
          <p:cNvPr id="38" name="postgres_fdw">
            <a:extLst>
              <a:ext uri="{FF2B5EF4-FFF2-40B4-BE49-F238E27FC236}">
                <a16:creationId xmlns:a16="http://schemas.microsoft.com/office/drawing/2014/main" id="{F6EB47A5-DDE3-5043-B4D8-7B8499B3FD7A}"/>
              </a:ext>
            </a:extLst>
          </p:cNvPr>
          <p:cNvSpPr/>
          <p:nvPr/>
        </p:nvSpPr>
        <p:spPr>
          <a:xfrm>
            <a:off x="4318439" y="2348240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postgres_fdw </a:t>
            </a:r>
          </a:p>
        </p:txBody>
      </p:sp>
      <p:sp>
        <p:nvSpPr>
          <p:cNvPr id="39" name="mogo_fdw">
            <a:extLst>
              <a:ext uri="{FF2B5EF4-FFF2-40B4-BE49-F238E27FC236}">
                <a16:creationId xmlns:a16="http://schemas.microsoft.com/office/drawing/2014/main" id="{B7D84BAC-6533-4C4E-9C4A-7E30A6ADF2E2}"/>
              </a:ext>
            </a:extLst>
          </p:cNvPr>
          <p:cNvSpPr/>
          <p:nvPr/>
        </p:nvSpPr>
        <p:spPr>
          <a:xfrm>
            <a:off x="4318439" y="3197840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mogo_fdw</a:t>
            </a:r>
          </a:p>
        </p:txBody>
      </p:sp>
      <p:sp>
        <p:nvSpPr>
          <p:cNvPr id="40" name="hdfs_fdw">
            <a:extLst>
              <a:ext uri="{FF2B5EF4-FFF2-40B4-BE49-F238E27FC236}">
                <a16:creationId xmlns:a16="http://schemas.microsoft.com/office/drawing/2014/main" id="{F82CAE6B-B679-F14C-A4B2-3937BC802AEC}"/>
              </a:ext>
            </a:extLst>
          </p:cNvPr>
          <p:cNvSpPr/>
          <p:nvPr/>
        </p:nvSpPr>
        <p:spPr>
          <a:xfrm>
            <a:off x="4318439" y="4051040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hdfs_fdw</a:t>
            </a:r>
          </a:p>
        </p:txBody>
      </p:sp>
      <p:sp>
        <p:nvSpPr>
          <p:cNvPr id="41" name="hdfs_fdw">
            <a:extLst>
              <a:ext uri="{FF2B5EF4-FFF2-40B4-BE49-F238E27FC236}">
                <a16:creationId xmlns:a16="http://schemas.microsoft.com/office/drawing/2014/main" id="{3DDE796F-4D6F-8749-A460-C9270CE9325F}"/>
              </a:ext>
            </a:extLst>
          </p:cNvPr>
          <p:cNvSpPr/>
          <p:nvPr/>
        </p:nvSpPr>
        <p:spPr>
          <a:xfrm>
            <a:off x="4318439" y="4897040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hdfs_fdw</a:t>
            </a:r>
          </a:p>
        </p:txBody>
      </p:sp>
      <p:sp>
        <p:nvSpPr>
          <p:cNvPr id="42" name="mysql_fdw">
            <a:extLst>
              <a:ext uri="{FF2B5EF4-FFF2-40B4-BE49-F238E27FC236}">
                <a16:creationId xmlns:a16="http://schemas.microsoft.com/office/drawing/2014/main" id="{E37BA412-6AC8-674D-8E61-A1E17EA60B1F}"/>
              </a:ext>
            </a:extLst>
          </p:cNvPr>
          <p:cNvSpPr/>
          <p:nvPr/>
        </p:nvSpPr>
        <p:spPr>
          <a:xfrm>
            <a:off x="4318439" y="1495040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mysql_fdw</a:t>
            </a:r>
          </a:p>
        </p:txBody>
      </p:sp>
      <p:sp>
        <p:nvSpPr>
          <p:cNvPr id="43" name="file_fdw">
            <a:extLst>
              <a:ext uri="{FF2B5EF4-FFF2-40B4-BE49-F238E27FC236}">
                <a16:creationId xmlns:a16="http://schemas.microsoft.com/office/drawing/2014/main" id="{48C6F833-BDDD-FC4D-B620-21399FF8DA94}"/>
              </a:ext>
            </a:extLst>
          </p:cNvPr>
          <p:cNvSpPr/>
          <p:nvPr/>
        </p:nvSpPr>
        <p:spPr>
          <a:xfrm>
            <a:off x="4318439" y="5755627"/>
            <a:ext cx="1080000" cy="777600"/>
          </a:xfrm>
          <a:prstGeom prst="rect">
            <a:avLst/>
          </a:prstGeom>
          <a:solidFill>
            <a:srgbClr val="F0782F"/>
          </a:soli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 anchor="ctr"/>
          <a:lstStyle>
            <a:lvl1pPr algn="ctr">
              <a:spcBef>
                <a:spcPts val="300"/>
              </a:spcBef>
              <a:defRPr sz="1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sz="1067" dirty="0">
                <a:solidFill>
                  <a:srgbClr val="FFFFFF"/>
                </a:solidFill>
              </a:rPr>
              <a:t>file_fdw</a:t>
            </a:r>
          </a:p>
        </p:txBody>
      </p:sp>
      <p:sp>
        <p:nvSpPr>
          <p:cNvPr id="56" name="U…">
            <a:extLst>
              <a:ext uri="{FF2B5EF4-FFF2-40B4-BE49-F238E27FC236}">
                <a16:creationId xmlns:a16="http://schemas.microsoft.com/office/drawing/2014/main" id="{7884D7E7-7E50-7A45-8A45-38A82DBF9524}"/>
              </a:ext>
            </a:extLst>
          </p:cNvPr>
          <p:cNvSpPr txBox="1"/>
          <p:nvPr/>
        </p:nvSpPr>
        <p:spPr>
          <a:xfrm>
            <a:off x="3334675" y="2780950"/>
            <a:ext cx="211996" cy="2350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0959" rIns="60959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rPr lang="en-US" sz="1467" dirty="0">
                <a:solidFill>
                  <a:srgbClr val="F0782F"/>
                </a:solidFill>
              </a:rPr>
              <a:t>PostgreSQL</a:t>
            </a:r>
            <a:endParaRPr sz="1467" dirty="0">
              <a:solidFill>
                <a:srgbClr val="F0782F"/>
              </a:solidFill>
            </a:endParaRPr>
          </a:p>
        </p:txBody>
      </p:sp>
      <p:sp>
        <p:nvSpPr>
          <p:cNvPr id="57" name="Line">
            <a:extLst>
              <a:ext uri="{FF2B5EF4-FFF2-40B4-BE49-F238E27FC236}">
                <a16:creationId xmlns:a16="http://schemas.microsoft.com/office/drawing/2014/main" id="{A281640F-9392-3043-9C47-AB26C49BD309}"/>
              </a:ext>
            </a:extLst>
          </p:cNvPr>
          <p:cNvSpPr/>
          <p:nvPr/>
        </p:nvSpPr>
        <p:spPr>
          <a:xfrm flipV="1">
            <a:off x="5591059" y="1855576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59" name="Line">
            <a:extLst>
              <a:ext uri="{FF2B5EF4-FFF2-40B4-BE49-F238E27FC236}">
                <a16:creationId xmlns:a16="http://schemas.microsoft.com/office/drawing/2014/main" id="{BD84EC79-38A3-2647-A628-019A18975C7C}"/>
              </a:ext>
            </a:extLst>
          </p:cNvPr>
          <p:cNvSpPr/>
          <p:nvPr/>
        </p:nvSpPr>
        <p:spPr>
          <a:xfrm flipV="1">
            <a:off x="5580967" y="2704649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60" name="Line">
            <a:extLst>
              <a:ext uri="{FF2B5EF4-FFF2-40B4-BE49-F238E27FC236}">
                <a16:creationId xmlns:a16="http://schemas.microsoft.com/office/drawing/2014/main" id="{0095DAD5-E69D-5949-9FD5-CEA24B84C00E}"/>
              </a:ext>
            </a:extLst>
          </p:cNvPr>
          <p:cNvSpPr/>
          <p:nvPr/>
        </p:nvSpPr>
        <p:spPr>
          <a:xfrm flipV="1">
            <a:off x="5591059" y="3588810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61" name="Line">
            <a:extLst>
              <a:ext uri="{FF2B5EF4-FFF2-40B4-BE49-F238E27FC236}">
                <a16:creationId xmlns:a16="http://schemas.microsoft.com/office/drawing/2014/main" id="{71002FC4-14EB-7245-97F3-3A86531ACFE0}"/>
              </a:ext>
            </a:extLst>
          </p:cNvPr>
          <p:cNvSpPr/>
          <p:nvPr/>
        </p:nvSpPr>
        <p:spPr>
          <a:xfrm flipV="1">
            <a:off x="5621784" y="4391302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62" name="Line">
            <a:extLst>
              <a:ext uri="{FF2B5EF4-FFF2-40B4-BE49-F238E27FC236}">
                <a16:creationId xmlns:a16="http://schemas.microsoft.com/office/drawing/2014/main" id="{E48D81FB-ACFE-3340-AACD-324637D68203}"/>
              </a:ext>
            </a:extLst>
          </p:cNvPr>
          <p:cNvSpPr/>
          <p:nvPr/>
        </p:nvSpPr>
        <p:spPr>
          <a:xfrm flipV="1">
            <a:off x="5591059" y="5308278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  <p:sp>
        <p:nvSpPr>
          <p:cNvPr id="63" name="Line">
            <a:extLst>
              <a:ext uri="{FF2B5EF4-FFF2-40B4-BE49-F238E27FC236}">
                <a16:creationId xmlns:a16="http://schemas.microsoft.com/office/drawing/2014/main" id="{36F9252E-AAB4-0B4E-80DE-4D068702DA3B}"/>
              </a:ext>
            </a:extLst>
          </p:cNvPr>
          <p:cNvSpPr/>
          <p:nvPr/>
        </p:nvSpPr>
        <p:spPr>
          <a:xfrm flipV="1">
            <a:off x="5601692" y="6144671"/>
            <a:ext cx="674275" cy="0"/>
          </a:xfrm>
          <a:prstGeom prst="line">
            <a:avLst/>
          </a:prstGeom>
          <a:ln w="12700">
            <a:solidFill>
              <a:srgbClr val="000000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60959" rIns="60959"/>
          <a:lstStyle/>
          <a:p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17143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DD61E8B7-B24A-2840-B969-F4B2CA9BCF66}"/>
              </a:ext>
            </a:extLst>
          </p:cNvPr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5649" y="1990820"/>
            <a:ext cx="1622016" cy="96820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B812BE63-C42C-1B4B-B360-716923248168}"/>
              </a:ext>
            </a:extLst>
          </p:cNvPr>
          <p:cNvPicPr>
            <a:picLocks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4028472" y="3327346"/>
            <a:ext cx="846668" cy="892969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F46818-A7C2-2648-8078-90214EDFD428}"/>
              </a:ext>
            </a:extLst>
          </p:cNvPr>
          <p:cNvSpPr txBox="1"/>
          <p:nvPr/>
        </p:nvSpPr>
        <p:spPr>
          <a:xfrm>
            <a:off x="783771" y="2229552"/>
            <a:ext cx="1818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 States  / Cities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4013E2-905D-0243-9782-3420B9FE0786}"/>
              </a:ext>
            </a:extLst>
          </p:cNvPr>
          <p:cNvSpPr txBox="1"/>
          <p:nvPr/>
        </p:nvSpPr>
        <p:spPr>
          <a:xfrm>
            <a:off x="783771" y="3589165"/>
            <a:ext cx="2200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Countries  / Country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9B89EB-8698-F744-86F5-702415EC1A9A}"/>
              </a:ext>
            </a:extLst>
          </p:cNvPr>
          <p:cNvSpPr txBox="1"/>
          <p:nvPr/>
        </p:nvSpPr>
        <p:spPr>
          <a:xfrm>
            <a:off x="783772" y="5002906"/>
            <a:ext cx="2142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Flight Information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BFD7F9-C7BD-9840-91BE-7ACE7CA03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060" y="5085843"/>
            <a:ext cx="1419193" cy="4804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4C3CA38-440D-AD4A-99FC-0D7AD7B2C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337" y="1620437"/>
            <a:ext cx="1422400" cy="14224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15354A8-36BF-0245-AFD9-039B55C6E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337" y="3294783"/>
            <a:ext cx="1422400" cy="1422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3625AB-F23C-C945-8405-17433BA189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337" y="4971983"/>
            <a:ext cx="1422400" cy="14224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2AFEAA2-A9F5-1249-85AC-4B56CA0353BF}"/>
              </a:ext>
            </a:extLst>
          </p:cNvPr>
          <p:cNvSpPr txBox="1"/>
          <p:nvPr/>
        </p:nvSpPr>
        <p:spPr>
          <a:xfrm>
            <a:off x="9263921" y="2229552"/>
            <a:ext cx="1447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pg_tbl_states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448F06-21EC-BA44-8F03-62A190D3E095}"/>
              </a:ext>
            </a:extLst>
          </p:cNvPr>
          <p:cNvSpPr txBox="1"/>
          <p:nvPr/>
        </p:nvSpPr>
        <p:spPr>
          <a:xfrm>
            <a:off x="9263920" y="3665723"/>
            <a:ext cx="2204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mysql_tbl_continents</a:t>
            </a:r>
          </a:p>
          <a:p>
            <a:r>
              <a:rPr lang="en-US" dirty="0"/>
              <a:t>mysql_tbl_contries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A02D6C6-9C6C-CC4B-A82D-7190F72301A8}"/>
              </a:ext>
            </a:extLst>
          </p:cNvPr>
          <p:cNvSpPr txBox="1"/>
          <p:nvPr/>
        </p:nvSpPr>
        <p:spPr>
          <a:xfrm>
            <a:off x="9268854" y="5243133"/>
            <a:ext cx="2074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clickhouse_tbl_finfo</a:t>
            </a:r>
          </a:p>
        </p:txBody>
      </p:sp>
    </p:spTree>
    <p:extLst>
      <p:ext uri="{BB962C8B-B14F-4D97-AF65-F5344CB8AC3E}">
        <p14:creationId xmlns:p14="http://schemas.microsoft.com/office/powerpoint/2010/main" val="66398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reate MySQL Extension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mysqldb_fdw (MySQL)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5D29E9-3D8A-CD4A-9534-E77698BAFA2A}"/>
              </a:ext>
            </a:extLst>
          </p:cNvPr>
          <p:cNvSpPr/>
          <p:nvPr/>
        </p:nvSpPr>
        <p:spPr>
          <a:xfrm>
            <a:off x="284478" y="1460379"/>
            <a:ext cx="11623039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lnSpc>
                <a:spcPct val="200000"/>
              </a:lnSpc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EXTENSION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mysqldb_fdw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418414-0FF3-3149-A38D-F00868A320F3}"/>
              </a:ext>
            </a:extLst>
          </p:cNvPr>
          <p:cNvSpPr/>
          <p:nvPr/>
        </p:nvSpPr>
        <p:spPr>
          <a:xfrm>
            <a:off x="284478" y="2105561"/>
            <a:ext cx="11623039" cy="132343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SERVER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mysql_svr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FOREIGN DATA WRAPPER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mysqldb_fdw</a:t>
            </a:r>
            <a:endParaRPr lang="en-US" sz="1600" i="1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OPTIONS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host '127.0.0.1',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chemeClr val="accent3">
                    <a:satOff val="-6373"/>
                    <a:lumOff val="-10823"/>
                  </a:schemeClr>
                </a:solidFill>
              </a:defRPr>
            </a:pP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port '3306’</a:t>
            </a:r>
          </a:p>
          <a:p>
            <a:pPr defTabSz="914377">
              <a:spcBef>
                <a:spcPts val="0"/>
              </a:spcBef>
              <a:defRPr sz="1500" i="1">
                <a:solidFill>
                  <a:schemeClr val="accent3">
                    <a:satOff val="-6373"/>
                    <a:lumOff val="-10823"/>
                  </a:schemeClr>
                </a:solidFill>
              </a:defRPr>
            </a:pP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409B1E-847A-314B-9A77-9E82EB52AEE0}"/>
              </a:ext>
            </a:extLst>
          </p:cNvPr>
          <p:cNvSpPr/>
          <p:nvPr/>
        </p:nvSpPr>
        <p:spPr>
          <a:xfrm>
            <a:off x="284478" y="3550962"/>
            <a:ext cx="11623039" cy="83099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USER MAPPING FOR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postgres</a:t>
            </a:r>
          </a:p>
          <a:p>
            <a:pPr defTabSz="914377"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500" i="1" dirty="0"/>
              <a:t>                   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mysql_svr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OPTIONS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username 'mysql_user', password  'mysql_pass'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82AD12-A5B7-1D47-8169-8B2139AF36D4}"/>
              </a:ext>
            </a:extLst>
          </p:cNvPr>
          <p:cNvSpPr/>
          <p:nvPr/>
        </p:nvSpPr>
        <p:spPr>
          <a:xfrm>
            <a:off x="284478" y="4503921"/>
            <a:ext cx="5811520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2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FOREIGN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TABLE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mysql_tbl_continents</a:t>
            </a:r>
            <a:endParaRPr lang="en-US" sz="1200" i="1" dirty="0">
              <a:solidFill>
                <a:srgbClr val="1C28B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VARCHAR(2),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VARCHAR(255)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SERVER </a:t>
            </a:r>
            <a:r>
              <a:rPr lang="en-US" sz="12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mysql_svr OPTIONS(dbname ‘db’)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200" i="1" dirty="0">
              <a:solidFill>
                <a:srgbClr val="1C28B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i="1" dirty="0">
              <a:solidFill>
                <a:srgbClr val="1C28B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i="1" dirty="0">
              <a:solidFill>
                <a:srgbClr val="1C28B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i="1" dirty="0">
              <a:solidFill>
                <a:srgbClr val="1C28BE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F71800-73A8-2841-B276-D6090C5E4AA9}"/>
              </a:ext>
            </a:extLst>
          </p:cNvPr>
          <p:cNvSpPr/>
          <p:nvPr/>
        </p:nvSpPr>
        <p:spPr>
          <a:xfrm>
            <a:off x="6346369" y="4503921"/>
            <a:ext cx="5561148" cy="175432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2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FOREIGN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TABLE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mysql_tbl_countries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VARCHAR(2),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VARCHAR(255),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full_name      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VARCHAR(255),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iso3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CHAR(3),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INTEGER,</a:t>
            </a:r>
          </a:p>
          <a:p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continent_code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VARCHAR(2)</a:t>
            </a:r>
            <a:b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SERVER </a:t>
            </a:r>
            <a:r>
              <a:rPr lang="en-US" sz="12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mysql_svr OPTIONS (dbname ‘db’)</a:t>
            </a:r>
            <a:r>
              <a:rPr lang="en-US" sz="12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5394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9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reate MySQL Extension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Setup clickhousedb_fdw (ClickHouse)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5D29E9-3D8A-CD4A-9534-E77698BAFA2A}"/>
              </a:ext>
            </a:extLst>
          </p:cNvPr>
          <p:cNvSpPr/>
          <p:nvPr/>
        </p:nvSpPr>
        <p:spPr>
          <a:xfrm>
            <a:off x="284478" y="1460379"/>
            <a:ext cx="11623039" cy="5232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lnSpc>
                <a:spcPct val="200000"/>
              </a:lnSpc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clickhousedb_fdw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i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418414-0FF3-3149-A38D-F00868A320F3}"/>
              </a:ext>
            </a:extLst>
          </p:cNvPr>
          <p:cNvSpPr/>
          <p:nvPr/>
        </p:nvSpPr>
        <p:spPr>
          <a:xfrm>
            <a:off x="284478" y="2270057"/>
            <a:ext cx="11623039" cy="132343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clickhouse_svr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FOREIGN DATA WRAPPER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mysql_fdw</a:t>
            </a:r>
            <a:endParaRPr lang="en-US" sz="1600" i="1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OPTIONS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 '127.0.0.1',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defRPr sz="1500" i="1">
                <a:solidFill>
                  <a:schemeClr val="accent3">
                    <a:satOff val="-6373"/>
                    <a:lumOff val="-10823"/>
                  </a:schemeClr>
                </a:solidFill>
              </a:defRPr>
            </a:pP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port '3306’</a:t>
            </a:r>
            <a:r>
              <a:rPr lang="en-US" sz="1600" i="1" dirty="0">
                <a:solidFill>
                  <a:schemeClr val="accent3">
                    <a:satOff val="-6373"/>
                    <a:lumOff val="-10823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defTabSz="914377">
              <a:spcBef>
                <a:spcPts val="0"/>
              </a:spcBef>
              <a:defRPr sz="1500" i="1">
                <a:solidFill>
                  <a:schemeClr val="accent3">
                    <a:satOff val="-6373"/>
                    <a:lumOff val="-10823"/>
                  </a:schemeClr>
                </a:solidFill>
              </a:defRPr>
            </a:pPr>
            <a:endParaRPr lang="en-US" sz="1600" i="1" dirty="0">
              <a:solidFill>
                <a:schemeClr val="accent3">
                  <a:satOff val="-6373"/>
                  <a:lumOff val="-10823"/>
                </a:schemeClr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409B1E-847A-314B-9A77-9E82EB52AEE0}"/>
              </a:ext>
            </a:extLst>
          </p:cNvPr>
          <p:cNvSpPr/>
          <p:nvPr/>
        </p:nvSpPr>
        <p:spPr>
          <a:xfrm>
            <a:off x="284478" y="3821377"/>
            <a:ext cx="11623039" cy="5847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 MAPPING FOR</a:t>
            </a:r>
            <a:r>
              <a:rPr lang="en-US" sz="1600" b="1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OPTIONS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username ‘clickhouse_user’, password  ‘clickhouse_pass’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82AD12-A5B7-1D47-8169-8B2139AF36D4}"/>
              </a:ext>
            </a:extLst>
          </p:cNvPr>
          <p:cNvSpPr/>
          <p:nvPr/>
        </p:nvSpPr>
        <p:spPr>
          <a:xfrm>
            <a:off x="284480" y="4735901"/>
            <a:ext cx="11623039" cy="178510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600" b="1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FOREIGN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TABLE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clickhouse_tbl_ontime(</a:t>
            </a:r>
            <a:endParaRPr lang="en-US" sz="1600" i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  <a:sym typeface="Courier New"/>
            </a:endParaRP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    Year   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    Quarter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    Month   </a:t>
            </a: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en-US" sz="1500" i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5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SERVER </a:t>
            </a:r>
            <a:r>
              <a:rPr lang="en-US" sz="1600" i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clickhouse_svr OPTIONS (dbname ‘db’)</a:t>
            </a:r>
            <a:r>
              <a:rPr lang="en-US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914377">
              <a:spcBef>
                <a:spcPts val="0"/>
              </a:spcBef>
              <a:buSzPct val="100000"/>
              <a:defRPr sz="1500" i="1">
                <a:solidFill>
                  <a:srgbClr val="000000"/>
                </a:solidFill>
              </a:defRPr>
            </a:pPr>
            <a:endParaRPr lang="en-US" sz="1600" i="1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8640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ELECT Data from 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SELECT Data from </a:t>
            </a:r>
            <a:r>
              <a:rPr lang="en-US" dirty="0"/>
              <a:t>PostgreSQL </a:t>
            </a:r>
            <a:endParaRPr dirty="0"/>
          </a:p>
        </p:txBody>
      </p:sp>
      <p:sp>
        <p:nvSpPr>
          <p:cNvPr id="263" name="postgres=#SELECT * FROM mongo_tbl_countries WHERE continent_id = 1 LIMIT 4;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  <a:ln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pPr marL="0" indent="0">
              <a:spcBef>
                <a:spcPts val="400"/>
              </a:spcBef>
              <a:buNone/>
              <a:defRPr sz="12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postgres=#</a:t>
            </a:r>
            <a:r>
              <a:rPr lang="en-US" sz="1800" dirty="0"/>
              <a:t> </a:t>
            </a:r>
            <a:r>
              <a:rPr sz="1800" dirty="0"/>
              <a:t>SELECT * FROM mongo_tbl_countries WHERE continent_id = 1 LIMIT 4;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 </a:t>
            </a:r>
            <a:endParaRPr lang="en-US" sz="1800" dirty="0"/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        _id            | country_id | country_name | continent_id 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--------------------------+------------+--------------+--------------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5bd83ad8402403129b78aaa2 |          1 | China        |            1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5bd83ae7402403129b78aaa3 |          2 | India        |            1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5bd83aef402403129b78aaa4 |          3 | Pakistan     |            1</a:t>
            </a:r>
          </a:p>
          <a:p>
            <a:pPr marL="0" indent="0">
              <a:spcBef>
                <a:spcPts val="400"/>
              </a:spcBef>
              <a:buNone/>
              <a:defRPr sz="12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800" dirty="0"/>
              <a:t> 5bd83afa402403129b78aaa5 |          4 | Russia       |            1</a:t>
            </a:r>
            <a:endParaRPr sz="1800" dirty="0">
              <a:solidFill>
                <a:srgbClr val="1C28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154468"/>
      </p:ext>
    </p:extLst>
  </p:cSld>
  <p:clrMapOvr>
    <a:masterClrMapping/>
  </p:clrMapOvr>
</p:sld>
</file>

<file path=ppt/theme/theme1.xml><?xml version="1.0" encoding="utf-8"?>
<a:theme xmlns:a="http://schemas.openxmlformats.org/drawingml/2006/main" name="Percona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B6B166B7-EA83-8D4E-9F0A-DA03E9E46F12}" vid="{DC0B7837-06C9-FF4E-870F-526B55E2BA36}"/>
    </a:ext>
  </a:extLst>
</a:theme>
</file>

<file path=ppt/theme/theme2.xml><?xml version="1.0" encoding="utf-8"?>
<a:theme xmlns:a="http://schemas.openxmlformats.org/drawingml/2006/main" name="Percona Theme E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B6B166B7-EA83-8D4E-9F0A-DA03E9E46F12}" vid="{C8EFA99F-F1F5-B443-A179-ADEEA1A9A4FF}"/>
    </a:ext>
  </a:extLst>
</a:theme>
</file>

<file path=ppt/theme/theme3.xml><?xml version="1.0" encoding="utf-8"?>
<a:theme xmlns:a="http://schemas.openxmlformats.org/drawingml/2006/main" name="Percona Theme - Transition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B6B166B7-EA83-8D4E-9F0A-DA03E9E46F12}" vid="{B5F851B7-4B24-1B4B-B11A-BAD3ED113200}"/>
    </a:ext>
  </a:extLst>
</a:theme>
</file>

<file path=ppt/theme/theme4.xml><?xml version="1.0" encoding="utf-8"?>
<a:theme xmlns:a="http://schemas.openxmlformats.org/drawingml/2006/main" name="Percona Theme Inside">
  <a:themeElements>
    <a:clrScheme name="Percona Colors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03829"/>
      </a:accent1>
      <a:accent2>
        <a:srgbClr val="EC8117"/>
      </a:accent2>
      <a:accent3>
        <a:srgbClr val="F3B631"/>
      </a:accent3>
      <a:accent4>
        <a:srgbClr val="F0E8D9"/>
      </a:accent4>
      <a:accent5>
        <a:srgbClr val="22AAC6"/>
      </a:accent5>
      <a:accent6>
        <a:srgbClr val="94BB1D"/>
      </a:accent6>
      <a:hlink>
        <a:srgbClr val="7572BD"/>
      </a:hlink>
      <a:folHlink>
        <a:srgbClr val="82592E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B6B166B7-EA83-8D4E-9F0A-DA03E9E46F12}" vid="{52015987-4B76-FB44-8C4F-A9062B351A4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Percona Template</Template>
  <TotalTime>2521</TotalTime>
  <Words>1488</Words>
  <Application>Microsoft Macintosh PowerPoint</Application>
  <PresentationFormat>Widescreen</PresentationFormat>
  <Paragraphs>269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Calibri Light</vt:lpstr>
      <vt:lpstr>Colfax</vt:lpstr>
      <vt:lpstr>Courier New</vt:lpstr>
      <vt:lpstr>Franklin Gothic Medium</vt:lpstr>
      <vt:lpstr>Segoe Print</vt:lpstr>
      <vt:lpstr>Wingdings</vt:lpstr>
      <vt:lpstr>Percona Template</vt:lpstr>
      <vt:lpstr>Percona Theme End</vt:lpstr>
      <vt:lpstr>Percona Theme - Transition Slide</vt:lpstr>
      <vt:lpstr>Percona Theme Inside</vt:lpstr>
      <vt:lpstr> Join Heterogeneous Databases using PostgreSQL Foreign Data Wrappers</vt:lpstr>
      <vt:lpstr>Why? Accessing Data From Multiple Sources</vt:lpstr>
      <vt:lpstr>Application Architecture 1/2</vt:lpstr>
      <vt:lpstr>SQL-MED - Management of External Data</vt:lpstr>
      <vt:lpstr>Application Architecture 1/2</vt:lpstr>
      <vt:lpstr>Example</vt:lpstr>
      <vt:lpstr>Setup mysqldb_fdw (MySQL)</vt:lpstr>
      <vt:lpstr> Setup clickhousedb_fdw (ClickHouse)</vt:lpstr>
      <vt:lpstr>SELECT Data from PostgreSQL </vt:lpstr>
      <vt:lpstr>SELECT data from MySQL using mysqldb_fdw 1/2</vt:lpstr>
      <vt:lpstr>SELECT data from MySQL using mysqldb_fdw 2/2</vt:lpstr>
      <vt:lpstr>Join ClickHouse, MySQL and PostgreSQL using FDW</vt:lpstr>
      <vt:lpstr>EXPLAN: Join ClickHouse, MySQL and PostgreSQL</vt:lpstr>
      <vt:lpstr>Push Down – A Performance feature</vt:lpstr>
      <vt:lpstr>PostgreSQL Foreign Data Wrapper - JOIN Push Down </vt:lpstr>
      <vt:lpstr>PostgreSQL Foreign Data Wrapper - Aggregate Push Down</vt:lpstr>
      <vt:lpstr>Other PostgreSQL Foreign Data Wrapper Features</vt:lpstr>
      <vt:lpstr>About Percona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Title</dc:title>
  <dc:creator>emily ikuta</dc:creator>
  <cp:lastModifiedBy>Ibrar Ahmed</cp:lastModifiedBy>
  <cp:revision>34</cp:revision>
  <cp:lastPrinted>2016-10-06T15:21:12Z</cp:lastPrinted>
  <dcterms:created xsi:type="dcterms:W3CDTF">2019-01-16T17:10:22Z</dcterms:created>
  <dcterms:modified xsi:type="dcterms:W3CDTF">2019-03-13T19:49:52Z</dcterms:modified>
</cp:coreProperties>
</file>

<file path=docProps/thumbnail.jpeg>
</file>